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E65"/>
    <a:srgbClr val="256551"/>
    <a:srgbClr val="004B34"/>
    <a:srgbClr val="00A874"/>
    <a:srgbClr val="6474B8"/>
    <a:srgbClr val="48599D"/>
    <a:srgbClr val="B3C1FF"/>
    <a:srgbClr val="001877"/>
    <a:srgbClr val="A8CAF0"/>
    <a:srgbClr val="6D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6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5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0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4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9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7674-B8F1-4836-9F93-FEE8BC5D467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3517-CB6B-4354-BED1-09964226C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3631" y="761401"/>
            <a:ext cx="10630699" cy="5337544"/>
            <a:chOff x="308316" y="372140"/>
            <a:chExt cx="10630699" cy="5337544"/>
          </a:xfrm>
        </p:grpSpPr>
        <p:sp>
          <p:nvSpPr>
            <p:cNvPr id="17" name="Rectangle 16"/>
            <p:cNvSpPr/>
            <p:nvPr/>
          </p:nvSpPr>
          <p:spPr>
            <a:xfrm>
              <a:off x="308316" y="372140"/>
              <a:ext cx="2158437" cy="5337544"/>
            </a:xfrm>
            <a:prstGeom prst="rect">
              <a:avLst/>
            </a:prstGeom>
            <a:solidFill>
              <a:srgbClr val="004B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274320" tIns="45720" rtlCol="0" anchor="t" anchorCtr="0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MANAGEMENT  SYSTEM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897457" y="540326"/>
              <a:ext cx="6725548" cy="4969825"/>
              <a:chOff x="1897457" y="540326"/>
              <a:chExt cx="5662293" cy="49698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897457" y="540326"/>
                <a:ext cx="2671658" cy="516577"/>
              </a:xfrm>
              <a:custGeom>
                <a:avLst/>
                <a:gdLst>
                  <a:gd name="connsiteX0" fmla="*/ 0 w 4932218"/>
                  <a:gd name="connsiteY0" fmla="*/ 0 h 498764"/>
                  <a:gd name="connsiteX1" fmla="*/ 4932218 w 4932218"/>
                  <a:gd name="connsiteY1" fmla="*/ 0 h 498764"/>
                  <a:gd name="connsiteX2" fmla="*/ 4932218 w 4932218"/>
                  <a:gd name="connsiteY2" fmla="*/ 498764 h 498764"/>
                  <a:gd name="connsiteX3" fmla="*/ 0 w 4932218"/>
                  <a:gd name="connsiteY3" fmla="*/ 498764 h 498764"/>
                  <a:gd name="connsiteX4" fmla="*/ 0 w 4932218"/>
                  <a:gd name="connsiteY4" fmla="*/ 0 h 498764"/>
                  <a:gd name="connsiteX0" fmla="*/ 0 w 4932218"/>
                  <a:gd name="connsiteY0" fmla="*/ 0 h 498764"/>
                  <a:gd name="connsiteX1" fmla="*/ 1630878 w 4932218"/>
                  <a:gd name="connsiteY1" fmla="*/ 0 h 498764"/>
                  <a:gd name="connsiteX2" fmla="*/ 4932218 w 4932218"/>
                  <a:gd name="connsiteY2" fmla="*/ 498764 h 498764"/>
                  <a:gd name="connsiteX3" fmla="*/ 0 w 4932218"/>
                  <a:gd name="connsiteY3" fmla="*/ 498764 h 498764"/>
                  <a:gd name="connsiteX4" fmla="*/ 0 w 4932218"/>
                  <a:gd name="connsiteY4" fmla="*/ 0 h 498764"/>
                  <a:gd name="connsiteX0" fmla="*/ 0 w 1975262"/>
                  <a:gd name="connsiteY0" fmla="*/ 0 h 498764"/>
                  <a:gd name="connsiteX1" fmla="*/ 1630878 w 1975262"/>
                  <a:gd name="connsiteY1" fmla="*/ 0 h 498764"/>
                  <a:gd name="connsiteX2" fmla="*/ 1975262 w 1975262"/>
                  <a:gd name="connsiteY2" fmla="*/ 498764 h 498764"/>
                  <a:gd name="connsiteX3" fmla="*/ 0 w 1975262"/>
                  <a:gd name="connsiteY3" fmla="*/ 498764 h 498764"/>
                  <a:gd name="connsiteX4" fmla="*/ 0 w 1975262"/>
                  <a:gd name="connsiteY4" fmla="*/ 0 h 498764"/>
                  <a:gd name="connsiteX0" fmla="*/ 0 w 1975262"/>
                  <a:gd name="connsiteY0" fmla="*/ 17813 h 516577"/>
                  <a:gd name="connsiteX1" fmla="*/ 1660566 w 1975262"/>
                  <a:gd name="connsiteY1" fmla="*/ 0 h 516577"/>
                  <a:gd name="connsiteX2" fmla="*/ 1975262 w 1975262"/>
                  <a:gd name="connsiteY2" fmla="*/ 516577 h 516577"/>
                  <a:gd name="connsiteX3" fmla="*/ 0 w 1975262"/>
                  <a:gd name="connsiteY3" fmla="*/ 516577 h 516577"/>
                  <a:gd name="connsiteX4" fmla="*/ 0 w 1975262"/>
                  <a:gd name="connsiteY4" fmla="*/ 17813 h 516577"/>
                  <a:gd name="connsiteX0" fmla="*/ 0 w 1951511"/>
                  <a:gd name="connsiteY0" fmla="*/ 17813 h 516577"/>
                  <a:gd name="connsiteX1" fmla="*/ 1660566 w 1951511"/>
                  <a:gd name="connsiteY1" fmla="*/ 0 h 516577"/>
                  <a:gd name="connsiteX2" fmla="*/ 1951511 w 1951511"/>
                  <a:gd name="connsiteY2" fmla="*/ 516577 h 516577"/>
                  <a:gd name="connsiteX3" fmla="*/ 0 w 1951511"/>
                  <a:gd name="connsiteY3" fmla="*/ 516577 h 516577"/>
                  <a:gd name="connsiteX4" fmla="*/ 0 w 1951511"/>
                  <a:gd name="connsiteY4" fmla="*/ 17813 h 51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1511" h="516577">
                    <a:moveTo>
                      <a:pt x="0" y="17813"/>
                    </a:moveTo>
                    <a:lnTo>
                      <a:pt x="1660566" y="0"/>
                    </a:lnTo>
                    <a:lnTo>
                      <a:pt x="1951511" y="516577"/>
                    </a:lnTo>
                    <a:lnTo>
                      <a:pt x="0" y="516577"/>
                    </a:lnTo>
                    <a:lnTo>
                      <a:pt x="0" y="17813"/>
                    </a:lnTo>
                    <a:close/>
                  </a:path>
                </a:pathLst>
              </a:custGeom>
              <a:gradFill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POLICY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897461" y="1300348"/>
                <a:ext cx="3203131" cy="498764"/>
              </a:xfrm>
              <a:custGeom>
                <a:avLst/>
                <a:gdLst>
                  <a:gd name="connsiteX0" fmla="*/ 0 w 2392878"/>
                  <a:gd name="connsiteY0" fmla="*/ 0 h 498764"/>
                  <a:gd name="connsiteX1" fmla="*/ 2392878 w 2392878"/>
                  <a:gd name="connsiteY1" fmla="*/ 0 h 498764"/>
                  <a:gd name="connsiteX2" fmla="*/ 2392878 w 2392878"/>
                  <a:gd name="connsiteY2" fmla="*/ 498764 h 498764"/>
                  <a:gd name="connsiteX3" fmla="*/ 0 w 2392878"/>
                  <a:gd name="connsiteY3" fmla="*/ 498764 h 498764"/>
                  <a:gd name="connsiteX4" fmla="*/ 0 w 2392878"/>
                  <a:gd name="connsiteY4" fmla="*/ 0 h 498764"/>
                  <a:gd name="connsiteX0" fmla="*/ 0 w 2392878"/>
                  <a:gd name="connsiteY0" fmla="*/ 0 h 498764"/>
                  <a:gd name="connsiteX1" fmla="*/ 2101932 w 2392878"/>
                  <a:gd name="connsiteY1" fmla="*/ 11875 h 498764"/>
                  <a:gd name="connsiteX2" fmla="*/ 2392878 w 2392878"/>
                  <a:gd name="connsiteY2" fmla="*/ 498764 h 498764"/>
                  <a:gd name="connsiteX3" fmla="*/ 0 w 2392878"/>
                  <a:gd name="connsiteY3" fmla="*/ 498764 h 498764"/>
                  <a:gd name="connsiteX4" fmla="*/ 0 w 2392878"/>
                  <a:gd name="connsiteY4" fmla="*/ 0 h 49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2878" h="498764">
                    <a:moveTo>
                      <a:pt x="0" y="0"/>
                    </a:moveTo>
                    <a:lnTo>
                      <a:pt x="2101932" y="11875"/>
                    </a:lnTo>
                    <a:lnTo>
                      <a:pt x="2392878" y="498764"/>
                    </a:lnTo>
                    <a:lnTo>
                      <a:pt x="0" y="4987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DIRECTIVE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897462" y="2036618"/>
                <a:ext cx="3774294" cy="504702"/>
              </a:xfrm>
              <a:custGeom>
                <a:avLst/>
                <a:gdLst>
                  <a:gd name="connsiteX0" fmla="*/ 0 w 2814452"/>
                  <a:gd name="connsiteY0" fmla="*/ 0 h 498764"/>
                  <a:gd name="connsiteX1" fmla="*/ 2814452 w 2814452"/>
                  <a:gd name="connsiteY1" fmla="*/ 0 h 498764"/>
                  <a:gd name="connsiteX2" fmla="*/ 2814452 w 2814452"/>
                  <a:gd name="connsiteY2" fmla="*/ 498764 h 498764"/>
                  <a:gd name="connsiteX3" fmla="*/ 0 w 2814452"/>
                  <a:gd name="connsiteY3" fmla="*/ 498764 h 498764"/>
                  <a:gd name="connsiteX4" fmla="*/ 0 w 2814452"/>
                  <a:gd name="connsiteY4" fmla="*/ 0 h 498764"/>
                  <a:gd name="connsiteX0" fmla="*/ 0 w 2814452"/>
                  <a:gd name="connsiteY0" fmla="*/ 5938 h 504702"/>
                  <a:gd name="connsiteX1" fmla="*/ 2517569 w 2814452"/>
                  <a:gd name="connsiteY1" fmla="*/ 0 h 504702"/>
                  <a:gd name="connsiteX2" fmla="*/ 2814452 w 2814452"/>
                  <a:gd name="connsiteY2" fmla="*/ 504702 h 504702"/>
                  <a:gd name="connsiteX3" fmla="*/ 0 w 2814452"/>
                  <a:gd name="connsiteY3" fmla="*/ 504702 h 504702"/>
                  <a:gd name="connsiteX4" fmla="*/ 0 w 2814452"/>
                  <a:gd name="connsiteY4" fmla="*/ 5938 h 504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4452" h="504702">
                    <a:moveTo>
                      <a:pt x="0" y="5938"/>
                    </a:moveTo>
                    <a:lnTo>
                      <a:pt x="2517569" y="0"/>
                    </a:lnTo>
                    <a:lnTo>
                      <a:pt x="2814452" y="504702"/>
                    </a:lnTo>
                    <a:lnTo>
                      <a:pt x="0" y="504702"/>
                    </a:lnTo>
                    <a:lnTo>
                      <a:pt x="0" y="59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PROGRAM 	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897459" y="2784764"/>
                <a:ext cx="4335870" cy="498764"/>
              </a:xfrm>
              <a:custGeom>
                <a:avLst/>
                <a:gdLst>
                  <a:gd name="connsiteX0" fmla="*/ 0 w 3241963"/>
                  <a:gd name="connsiteY0" fmla="*/ 0 h 498764"/>
                  <a:gd name="connsiteX1" fmla="*/ 3241963 w 3241963"/>
                  <a:gd name="connsiteY1" fmla="*/ 0 h 498764"/>
                  <a:gd name="connsiteX2" fmla="*/ 3241963 w 3241963"/>
                  <a:gd name="connsiteY2" fmla="*/ 498764 h 498764"/>
                  <a:gd name="connsiteX3" fmla="*/ 0 w 3241963"/>
                  <a:gd name="connsiteY3" fmla="*/ 498764 h 498764"/>
                  <a:gd name="connsiteX4" fmla="*/ 0 w 3241963"/>
                  <a:gd name="connsiteY4" fmla="*/ 0 h 498764"/>
                  <a:gd name="connsiteX0" fmla="*/ 0 w 3241963"/>
                  <a:gd name="connsiteY0" fmla="*/ 0 h 498764"/>
                  <a:gd name="connsiteX1" fmla="*/ 2956956 w 3241963"/>
                  <a:gd name="connsiteY1" fmla="*/ 5937 h 498764"/>
                  <a:gd name="connsiteX2" fmla="*/ 3241963 w 3241963"/>
                  <a:gd name="connsiteY2" fmla="*/ 498764 h 498764"/>
                  <a:gd name="connsiteX3" fmla="*/ 0 w 3241963"/>
                  <a:gd name="connsiteY3" fmla="*/ 498764 h 498764"/>
                  <a:gd name="connsiteX4" fmla="*/ 0 w 3241963"/>
                  <a:gd name="connsiteY4" fmla="*/ 0 h 49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1963" h="498764">
                    <a:moveTo>
                      <a:pt x="0" y="0"/>
                    </a:moveTo>
                    <a:lnTo>
                      <a:pt x="2956956" y="5937"/>
                    </a:lnTo>
                    <a:lnTo>
                      <a:pt x="3241963" y="498764"/>
                    </a:lnTo>
                    <a:lnTo>
                      <a:pt x="0" y="4987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STANDARD	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897459" y="3515096"/>
                <a:ext cx="4637090" cy="510639"/>
              </a:xfrm>
              <a:custGeom>
                <a:avLst/>
                <a:gdLst>
                  <a:gd name="connsiteX0" fmla="*/ 0 w 3669475"/>
                  <a:gd name="connsiteY0" fmla="*/ 0 h 498764"/>
                  <a:gd name="connsiteX1" fmla="*/ 3669475 w 3669475"/>
                  <a:gd name="connsiteY1" fmla="*/ 0 h 498764"/>
                  <a:gd name="connsiteX2" fmla="*/ 3669475 w 3669475"/>
                  <a:gd name="connsiteY2" fmla="*/ 498764 h 498764"/>
                  <a:gd name="connsiteX3" fmla="*/ 0 w 3669475"/>
                  <a:gd name="connsiteY3" fmla="*/ 498764 h 498764"/>
                  <a:gd name="connsiteX4" fmla="*/ 0 w 3669475"/>
                  <a:gd name="connsiteY4" fmla="*/ 0 h 498764"/>
                  <a:gd name="connsiteX0" fmla="*/ 0 w 3669475"/>
                  <a:gd name="connsiteY0" fmla="*/ 11875 h 510639"/>
                  <a:gd name="connsiteX1" fmla="*/ 3354779 w 3669475"/>
                  <a:gd name="connsiteY1" fmla="*/ 0 h 510639"/>
                  <a:gd name="connsiteX2" fmla="*/ 3669475 w 3669475"/>
                  <a:gd name="connsiteY2" fmla="*/ 510639 h 510639"/>
                  <a:gd name="connsiteX3" fmla="*/ 0 w 3669475"/>
                  <a:gd name="connsiteY3" fmla="*/ 510639 h 510639"/>
                  <a:gd name="connsiteX4" fmla="*/ 0 w 3669475"/>
                  <a:gd name="connsiteY4" fmla="*/ 11875 h 510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69475" h="510639">
                    <a:moveTo>
                      <a:pt x="0" y="11875"/>
                    </a:moveTo>
                    <a:lnTo>
                      <a:pt x="3354779" y="0"/>
                    </a:lnTo>
                    <a:lnTo>
                      <a:pt x="3669475" y="510639"/>
                    </a:lnTo>
                    <a:lnTo>
                      <a:pt x="0" y="510639"/>
                    </a:lnTo>
                    <a:lnTo>
                      <a:pt x="0" y="118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PROCESS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97459" y="4269180"/>
                <a:ext cx="5343313" cy="498764"/>
              </a:xfrm>
              <a:custGeom>
                <a:avLst/>
                <a:gdLst>
                  <a:gd name="connsiteX0" fmla="*/ 0 w 4096987"/>
                  <a:gd name="connsiteY0" fmla="*/ 0 h 498764"/>
                  <a:gd name="connsiteX1" fmla="*/ 4096987 w 4096987"/>
                  <a:gd name="connsiteY1" fmla="*/ 0 h 498764"/>
                  <a:gd name="connsiteX2" fmla="*/ 4096987 w 4096987"/>
                  <a:gd name="connsiteY2" fmla="*/ 498764 h 498764"/>
                  <a:gd name="connsiteX3" fmla="*/ 0 w 4096987"/>
                  <a:gd name="connsiteY3" fmla="*/ 498764 h 498764"/>
                  <a:gd name="connsiteX4" fmla="*/ 0 w 4096987"/>
                  <a:gd name="connsiteY4" fmla="*/ 0 h 498764"/>
                  <a:gd name="connsiteX0" fmla="*/ 0 w 4096987"/>
                  <a:gd name="connsiteY0" fmla="*/ 0 h 498764"/>
                  <a:gd name="connsiteX1" fmla="*/ 3794167 w 4096987"/>
                  <a:gd name="connsiteY1" fmla="*/ 0 h 498764"/>
                  <a:gd name="connsiteX2" fmla="*/ 4096987 w 4096987"/>
                  <a:gd name="connsiteY2" fmla="*/ 498764 h 498764"/>
                  <a:gd name="connsiteX3" fmla="*/ 0 w 4096987"/>
                  <a:gd name="connsiteY3" fmla="*/ 498764 h 498764"/>
                  <a:gd name="connsiteX4" fmla="*/ 0 w 4096987"/>
                  <a:gd name="connsiteY4" fmla="*/ 0 h 49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96987" h="498764">
                    <a:moveTo>
                      <a:pt x="0" y="0"/>
                    </a:moveTo>
                    <a:lnTo>
                      <a:pt x="3794167" y="0"/>
                    </a:lnTo>
                    <a:lnTo>
                      <a:pt x="4096987" y="498764"/>
                    </a:lnTo>
                    <a:lnTo>
                      <a:pt x="0" y="4987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PROCEDURE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897460" y="4987636"/>
                <a:ext cx="5662290" cy="522515"/>
              </a:xfrm>
              <a:custGeom>
                <a:avLst/>
                <a:gdLst>
                  <a:gd name="connsiteX0" fmla="*/ 0 w 4524499"/>
                  <a:gd name="connsiteY0" fmla="*/ 0 h 498764"/>
                  <a:gd name="connsiteX1" fmla="*/ 4524499 w 4524499"/>
                  <a:gd name="connsiteY1" fmla="*/ 0 h 498764"/>
                  <a:gd name="connsiteX2" fmla="*/ 4524499 w 4524499"/>
                  <a:gd name="connsiteY2" fmla="*/ 498764 h 498764"/>
                  <a:gd name="connsiteX3" fmla="*/ 0 w 4524499"/>
                  <a:gd name="connsiteY3" fmla="*/ 498764 h 498764"/>
                  <a:gd name="connsiteX4" fmla="*/ 0 w 4524499"/>
                  <a:gd name="connsiteY4" fmla="*/ 0 h 498764"/>
                  <a:gd name="connsiteX0" fmla="*/ 0 w 4524499"/>
                  <a:gd name="connsiteY0" fmla="*/ 23751 h 522515"/>
                  <a:gd name="connsiteX1" fmla="*/ 4215740 w 4524499"/>
                  <a:gd name="connsiteY1" fmla="*/ 0 h 522515"/>
                  <a:gd name="connsiteX2" fmla="*/ 4524499 w 4524499"/>
                  <a:gd name="connsiteY2" fmla="*/ 522515 h 522515"/>
                  <a:gd name="connsiteX3" fmla="*/ 0 w 4524499"/>
                  <a:gd name="connsiteY3" fmla="*/ 522515 h 522515"/>
                  <a:gd name="connsiteX4" fmla="*/ 0 w 4524499"/>
                  <a:gd name="connsiteY4" fmla="*/ 23751 h 522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4499" h="522515">
                    <a:moveTo>
                      <a:pt x="0" y="23751"/>
                    </a:moveTo>
                    <a:lnTo>
                      <a:pt x="4215740" y="0"/>
                    </a:lnTo>
                    <a:lnTo>
                      <a:pt x="4524499" y="522515"/>
                    </a:lnTo>
                    <a:lnTo>
                      <a:pt x="0" y="522515"/>
                    </a:lnTo>
                    <a:lnTo>
                      <a:pt x="0" y="2375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B34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5760" rtlCol="0" anchor="ctr"/>
              <a:lstStyle/>
              <a:p>
                <a:r>
                  <a:rPr lang="en-US" sz="1400" spc="100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cs typeface="Segoe UI" panose="020B0502040204020203" pitchFamily="34" charset="0"/>
                  </a:rPr>
                  <a:t>TOOLS</a:t>
                </a:r>
                <a:endParaRPr lang="en-US" sz="1400" spc="1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Up Arrow 24"/>
            <p:cNvSpPr/>
            <p:nvPr/>
          </p:nvSpPr>
          <p:spPr>
            <a:xfrm>
              <a:off x="1071226" y="507411"/>
              <a:ext cx="576000" cy="5040000"/>
            </a:xfrm>
            <a:prstGeom prst="upArrow">
              <a:avLst/>
            </a:prstGeom>
            <a:solidFill>
              <a:srgbClr val="2E7E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Level of Authority</a:t>
              </a:r>
              <a:endParaRPr lang="en-US" sz="1100" dirty="0">
                <a:solidFill>
                  <a:schemeClr val="bg1"/>
                </a:solidFill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Up Arrow 25"/>
            <p:cNvSpPr/>
            <p:nvPr/>
          </p:nvSpPr>
          <p:spPr>
            <a:xfrm flipV="1">
              <a:off x="1575717" y="543411"/>
              <a:ext cx="576000" cy="5040000"/>
            </a:xfrm>
            <a:prstGeom prst="upArrow">
              <a:avLst>
                <a:gd name="adj1" fmla="val 43688"/>
                <a:gd name="adj2" fmla="val 50000"/>
              </a:avLst>
            </a:prstGeom>
            <a:solidFill>
              <a:srgbClr val="2E7E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tIns="72000" bIns="72000" rtlCol="0" anchor="ctr" anchorCtr="1"/>
            <a:lstStyle/>
            <a:p>
              <a:pPr algn="ctr">
                <a:spcAft>
                  <a:spcPts val="300"/>
                </a:spcAft>
              </a:pPr>
              <a:r>
                <a:rPr lang="en-US" sz="1100" dirty="0" smtClean="0">
                  <a:solidFill>
                    <a:schemeClr val="bg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Specificity</a:t>
              </a:r>
              <a:endParaRPr lang="en-US" sz="1100" dirty="0">
                <a:solidFill>
                  <a:schemeClr val="bg1"/>
                </a:solidFill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88700" y="1349916"/>
              <a:ext cx="722376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A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specific, actionable, testable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rule 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that is under the control of the business and supports a business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policy, e.g., no smoking.</a:t>
              </a:r>
              <a:endParaRPr lang="en-US" sz="1100" dirty="0"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88700" y="1987997"/>
              <a:ext cx="7223760" cy="600164"/>
            </a:xfrm>
            <a:custGeom>
              <a:avLst/>
              <a:gdLst>
                <a:gd name="connsiteX0" fmla="*/ 0 w 5982825"/>
                <a:gd name="connsiteY0" fmla="*/ 0 h 600164"/>
                <a:gd name="connsiteX1" fmla="*/ 5982825 w 5982825"/>
                <a:gd name="connsiteY1" fmla="*/ 0 h 600164"/>
                <a:gd name="connsiteX2" fmla="*/ 5982825 w 5982825"/>
                <a:gd name="connsiteY2" fmla="*/ 600164 h 600164"/>
                <a:gd name="connsiteX3" fmla="*/ 0 w 5982825"/>
                <a:gd name="connsiteY3" fmla="*/ 600164 h 600164"/>
                <a:gd name="connsiteX4" fmla="*/ 0 w 5982825"/>
                <a:gd name="connsiteY4" fmla="*/ 0 h 600164"/>
                <a:gd name="connsiteX0" fmla="*/ 0 w 6323067"/>
                <a:gd name="connsiteY0" fmla="*/ 10633 h 600164"/>
                <a:gd name="connsiteX1" fmla="*/ 6323067 w 6323067"/>
                <a:gd name="connsiteY1" fmla="*/ 0 h 600164"/>
                <a:gd name="connsiteX2" fmla="*/ 6323067 w 6323067"/>
                <a:gd name="connsiteY2" fmla="*/ 600164 h 600164"/>
                <a:gd name="connsiteX3" fmla="*/ 340242 w 6323067"/>
                <a:gd name="connsiteY3" fmla="*/ 600164 h 600164"/>
                <a:gd name="connsiteX4" fmla="*/ 0 w 6323067"/>
                <a:gd name="connsiteY4" fmla="*/ 10633 h 60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3067" h="600164">
                  <a:moveTo>
                    <a:pt x="0" y="10633"/>
                  </a:moveTo>
                  <a:lnTo>
                    <a:pt x="6323067" y="0"/>
                  </a:lnTo>
                  <a:lnTo>
                    <a:pt x="6323067" y="600164"/>
                  </a:lnTo>
                  <a:lnTo>
                    <a:pt x="340242" y="600164"/>
                  </a:lnTo>
                  <a:lnTo>
                    <a:pt x="0" y="10633"/>
                  </a:ln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A combination of processes, procedures, controls, tools and activities with a common management purpose, strategy, plan and associated governance with the required resources, capacity, and capabilities to achieve purpose and expected outcomes.</a:t>
              </a:r>
              <a:endParaRPr lang="en-US" sz="1100" dirty="0"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8700" y="3544764"/>
              <a:ext cx="72237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A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specific sequence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of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activities across individuals  or teams that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convert inputs into results; when performed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correctly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and safely, deliver specific desired results.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88698" y="4303118"/>
              <a:ext cx="7350317" cy="430887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Step-by-step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instructions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of how to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perform a task, including the controls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required to deliver specific desired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results. Procedures have definitive start and end points that produce the same outcome each time</a:t>
              </a:r>
              <a:endParaRPr lang="en-US" sz="1100" dirty="0"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88699" y="2825468"/>
              <a:ext cx="72237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Minimum requirements  that support  a policy or procedure. For example, a password standard would describe the minimum requirement for complexity, frequency of change etc. </a:t>
              </a:r>
              <a:endParaRPr lang="en-US" sz="1100" dirty="0"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88700" y="5120223"/>
              <a:ext cx="722376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A resource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used </a:t>
              </a:r>
              <a:r>
                <a:rPr lang="en-US" sz="1100" dirty="0">
                  <a:latin typeface="Arial Rounded MT Bold" panose="020F0704030504030204" pitchFamily="34" charset="0"/>
                  <a:cs typeface="Segoe UI" panose="020B0502040204020203" pitchFamily="34" charset="0"/>
                </a:rPr>
                <a:t>for </a:t>
              </a:r>
              <a:r>
                <a:rPr lang="en-US" sz="1100" dirty="0" smtClean="0">
                  <a:latin typeface="Arial Rounded MT Bold" panose="020F0704030504030204" pitchFamily="34" charset="0"/>
                  <a:cs typeface="Segoe UI" panose="020B0502040204020203" pitchFamily="34" charset="0"/>
                </a:rPr>
                <a:t>assisting in doing work.</a:t>
              </a:r>
              <a:endParaRPr lang="en-US" sz="1100" dirty="0"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88700" y="555399"/>
              <a:ext cx="7223760" cy="440215"/>
            </a:xfrm>
            <a:custGeom>
              <a:avLst/>
              <a:gdLst>
                <a:gd name="connsiteX0" fmla="*/ 0 w 7207608"/>
                <a:gd name="connsiteY0" fmla="*/ 0 h 418950"/>
                <a:gd name="connsiteX1" fmla="*/ 7207608 w 7207608"/>
                <a:gd name="connsiteY1" fmla="*/ 0 h 418950"/>
                <a:gd name="connsiteX2" fmla="*/ 7207608 w 7207608"/>
                <a:gd name="connsiteY2" fmla="*/ 418950 h 418950"/>
                <a:gd name="connsiteX3" fmla="*/ 0 w 7207608"/>
                <a:gd name="connsiteY3" fmla="*/ 418950 h 418950"/>
                <a:gd name="connsiteX4" fmla="*/ 0 w 7207608"/>
                <a:gd name="connsiteY4" fmla="*/ 0 h 418950"/>
                <a:gd name="connsiteX0" fmla="*/ 0 w 7462790"/>
                <a:gd name="connsiteY0" fmla="*/ 0 h 440215"/>
                <a:gd name="connsiteX1" fmla="*/ 7462790 w 7462790"/>
                <a:gd name="connsiteY1" fmla="*/ 21265 h 440215"/>
                <a:gd name="connsiteX2" fmla="*/ 7462790 w 7462790"/>
                <a:gd name="connsiteY2" fmla="*/ 440215 h 440215"/>
                <a:gd name="connsiteX3" fmla="*/ 255182 w 7462790"/>
                <a:gd name="connsiteY3" fmla="*/ 440215 h 440215"/>
                <a:gd name="connsiteX4" fmla="*/ 0 w 7462790"/>
                <a:gd name="connsiteY4" fmla="*/ 0 h 44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2790" h="440215">
                  <a:moveTo>
                    <a:pt x="0" y="0"/>
                  </a:moveTo>
                  <a:lnTo>
                    <a:pt x="7462790" y="21265"/>
                  </a:lnTo>
                  <a:lnTo>
                    <a:pt x="7462790" y="440215"/>
                  </a:lnTo>
                  <a:lnTo>
                    <a:pt x="255182" y="4402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45720" rtlCol="0" anchor="t" anchorCtr="0"/>
            <a:lstStyle/>
            <a:p>
              <a:pPr marL="91440">
                <a:lnSpc>
                  <a:spcPts val="1400"/>
                </a:lnSpc>
              </a:pPr>
              <a:r>
                <a:rPr lang="en-US" sz="1100" dirty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A statement of </a:t>
              </a:r>
              <a:r>
                <a:rPr lang="en-US" sz="1100" dirty="0" smtClean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intent that </a:t>
              </a:r>
              <a:r>
                <a:rPr lang="en-US" sz="1100" dirty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is </a:t>
              </a:r>
              <a:r>
                <a:rPr lang="en-US" sz="1100" dirty="0" smtClean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meant </a:t>
              </a:r>
              <a:r>
                <a:rPr lang="en-US" sz="1100" dirty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to guide </a:t>
              </a:r>
              <a:r>
                <a:rPr lang="en-US" sz="1100" dirty="0" smtClean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present </a:t>
              </a:r>
              <a:r>
                <a:rPr lang="en-US" sz="1100" dirty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and future actions/decisions by </a:t>
              </a:r>
              <a:r>
                <a:rPr lang="en-US" sz="1100" dirty="0" smtClean="0">
                  <a:solidFill>
                    <a:schemeClr val="tx1"/>
                  </a:solidFill>
                  <a:latin typeface="Arial Rounded MT Bold" panose="020F0704030504030204" pitchFamily="34" charset="0"/>
                  <a:cs typeface="Segoe UI" panose="020B0502040204020203" pitchFamily="34" charset="0"/>
                </a:rPr>
                <a:t>management, employees and relevant third parties.</a:t>
              </a:r>
              <a:endParaRPr lang="en-US" sz="1100" dirty="0">
                <a:solidFill>
                  <a:schemeClr val="tx1"/>
                </a:solidFill>
                <a:latin typeface="Arial Rounded MT Bold" panose="020F0704030504030204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45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25923</TotalTime>
  <Words>197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ckincaid@fastmail.fm</dc:creator>
  <cp:lastModifiedBy>Cathy Kincaid</cp:lastModifiedBy>
  <cp:revision>38</cp:revision>
  <dcterms:created xsi:type="dcterms:W3CDTF">2018-02-02T19:26:39Z</dcterms:created>
  <dcterms:modified xsi:type="dcterms:W3CDTF">2021-11-08T21:39:37Z</dcterms:modified>
</cp:coreProperties>
</file>