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72" r:id="rId3"/>
    <p:sldId id="276" r:id="rId4"/>
    <p:sldId id="261" r:id="rId5"/>
    <p:sldId id="264" r:id="rId6"/>
    <p:sldId id="274" r:id="rId7"/>
    <p:sldId id="266"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95B516-E8B3-43DE-BDCE-B35E2569B95E}" name="Christine Kitamura" initials="CK" userId="S::Christine.Kitamura@venminder.com::6847078d-cd9f-46db-9a73-9b340939d0be" providerId="AD"/>
  <p188:author id="{28744EAE-1108-24CE-2852-34EE1DE92080}" name="Brittany Padgett" initials="BP" userId="S::Brittany.Padgett@venminder.com::4a46a435-cf29-4515-aa9d-72dabca5e3dc" providerId="AD"/>
  <p188:author id="{30C468B0-7DD3-DCB2-C6B0-301F7DD9D223}" name="Jessica Carbino" initials="JC" userId="S::Jessica.Carbino@venminder.com::ae8a6725-685d-4736-ba86-b0e3e66dec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A6E"/>
    <a:srgbClr val="6666D2"/>
    <a:srgbClr val="2DD2A6"/>
    <a:srgbClr val="22374E"/>
    <a:srgbClr val="2FD1A6"/>
    <a:srgbClr val="C3F0EA"/>
    <a:srgbClr val="000000"/>
    <a:srgbClr val="4359A7"/>
    <a:srgbClr val="7EC4E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3" autoAdjust="0"/>
    <p:restoredTop sz="96327" autoAdjust="0"/>
  </p:normalViewPr>
  <p:slideViewPr>
    <p:cSldViewPr snapToGrid="0" showGuides="1">
      <p:cViewPr varScale="1">
        <p:scale>
          <a:sx n="70" d="100"/>
          <a:sy n="70" d="100"/>
        </p:scale>
        <p:origin x="109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61643-BE2D-4A22-B11D-9D4A52013AF9}"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A7372-9C77-492B-A741-B0A40EF6F9A7}" type="slidenum">
              <a:rPr lang="en-US" smtClean="0"/>
              <a:t>‹#›</a:t>
            </a:fld>
            <a:endParaRPr lang="en-US"/>
          </a:p>
        </p:txBody>
      </p:sp>
    </p:spTree>
    <p:extLst>
      <p:ext uri="{BB962C8B-B14F-4D97-AF65-F5344CB8AC3E}">
        <p14:creationId xmlns:p14="http://schemas.microsoft.com/office/powerpoint/2010/main" val="104781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A7372-9C77-492B-A741-B0A40EF6F9A7}" type="slidenum">
              <a:rPr lang="en-US" smtClean="0"/>
              <a:t>3</a:t>
            </a:fld>
            <a:endParaRPr lang="en-US"/>
          </a:p>
        </p:txBody>
      </p:sp>
    </p:spTree>
    <p:extLst>
      <p:ext uri="{BB962C8B-B14F-4D97-AF65-F5344CB8AC3E}">
        <p14:creationId xmlns:p14="http://schemas.microsoft.com/office/powerpoint/2010/main" val="351120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A7372-9C77-492B-A741-B0A40EF6F9A7}" type="slidenum">
              <a:rPr lang="en-US" smtClean="0"/>
              <a:t>4</a:t>
            </a:fld>
            <a:endParaRPr lang="en-US"/>
          </a:p>
        </p:txBody>
      </p:sp>
    </p:spTree>
    <p:extLst>
      <p:ext uri="{BB962C8B-B14F-4D97-AF65-F5344CB8AC3E}">
        <p14:creationId xmlns:p14="http://schemas.microsoft.com/office/powerpoint/2010/main" val="145109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A7372-9C77-492B-A741-B0A40EF6F9A7}" type="slidenum">
              <a:rPr lang="en-US" smtClean="0"/>
              <a:t>6</a:t>
            </a:fld>
            <a:endParaRPr lang="en-US"/>
          </a:p>
        </p:txBody>
      </p:sp>
    </p:spTree>
    <p:extLst>
      <p:ext uri="{BB962C8B-B14F-4D97-AF65-F5344CB8AC3E}">
        <p14:creationId xmlns:p14="http://schemas.microsoft.com/office/powerpoint/2010/main" val="392990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A7372-9C77-492B-A741-B0A40EF6F9A7}" type="slidenum">
              <a:rPr lang="en-US" smtClean="0"/>
              <a:t>8</a:t>
            </a:fld>
            <a:endParaRPr lang="en-US"/>
          </a:p>
        </p:txBody>
      </p:sp>
    </p:spTree>
    <p:extLst>
      <p:ext uri="{BB962C8B-B14F-4D97-AF65-F5344CB8AC3E}">
        <p14:creationId xmlns:p14="http://schemas.microsoft.com/office/powerpoint/2010/main" val="107986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5214-108F-4451-B36A-8F21BC9E8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C862A-13A8-4C72-959B-6EF70EB3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9950E-0000-43AA-8F2B-A1C1079E3264}"/>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36D7BEAF-D488-451C-A591-97D48794E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EC7C0-2C8D-4238-8C7C-F6F24D3AF0FD}"/>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61085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DA84-D891-48D0-87BE-839988B867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B8C5D1-A018-4C36-ACEF-DDF1E4B74F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2C380-80B2-4631-8230-A9560BCF16ED}"/>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57AE2E72-D551-462B-BAB4-336108B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F129D-EE1F-4603-A8EC-1BE9645226AC}"/>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78838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409E2-9A80-41E4-B94F-009003A06F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8F4CB-42C5-449F-88AD-A1C70515A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48999-5B92-4E64-A757-E7B4B3841F87}"/>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CD1FB5AF-1851-4AE2-AF0B-948151AC5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6741B-BEA3-4AE1-AC31-55BDE7E89FA8}"/>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2281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90AF-209A-407F-8C81-CC4E922F1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1C082-4E22-4C9C-AB4F-42CC0189F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A3C95-24D8-4153-8624-751689C1063E}"/>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3E7F277B-AF1D-42BB-8C93-012988D8C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79998-0208-4B71-8404-ED8E5220BA5B}"/>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65894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BA08-EA92-4911-AFB5-E7DD6575A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7E4CC-1E60-41F4-9F25-5439D17F5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272D1-0B14-4253-8CF9-565E9BF1FBCF}"/>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9F2FC234-38A4-4A06-9C4C-6AF6A427E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DA601-9754-488F-A134-F80FB3ED8B1D}"/>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172761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C4A9-5680-4C2F-A515-08B5FB22E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AF8D8-D57C-4945-94F7-5FD0D94D8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2E303-ACE6-4CC2-9170-8F252869CC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741108-420B-445B-A464-DCE05E06CDBE}"/>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6" name="Footer Placeholder 5">
            <a:extLst>
              <a:ext uri="{FF2B5EF4-FFF2-40B4-BE49-F238E27FC236}">
                <a16:creationId xmlns:a16="http://schemas.microsoft.com/office/drawing/2014/main" id="{D936CAEC-3B4D-4C03-A03B-8F73E3900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259A9-A268-419D-A395-1C5C3B37B45A}"/>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137429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C62B-B515-4918-A1E8-8B996C9D4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CD877-F889-4B9D-8FB1-041730994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68F04A-D770-4A09-8469-2E4E2E94AF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EE388-DB05-493D-AC27-B63E94CC4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3CB93-600F-4067-98A0-41A26D9C8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748038-DEE8-4DD6-85EB-AEBFF0898676}"/>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8" name="Footer Placeholder 7">
            <a:extLst>
              <a:ext uri="{FF2B5EF4-FFF2-40B4-BE49-F238E27FC236}">
                <a16:creationId xmlns:a16="http://schemas.microsoft.com/office/drawing/2014/main" id="{CBEB02AE-6529-4B48-B9F7-036E617284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322E55-E93D-4E5C-B9D8-8513EF96EDA1}"/>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105853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070B-3E92-493D-AAC8-A78BF6F7A5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FB2DAE-7E80-40DB-9AFB-26E2836EA244}"/>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4" name="Footer Placeholder 3">
            <a:extLst>
              <a:ext uri="{FF2B5EF4-FFF2-40B4-BE49-F238E27FC236}">
                <a16:creationId xmlns:a16="http://schemas.microsoft.com/office/drawing/2014/main" id="{483DB3BC-0A69-4514-8FE7-094D69376C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7E334-9146-42D9-9596-2C3AFC45F85C}"/>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20197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52607-168E-467C-BB1B-78193B1419FB}"/>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3" name="Footer Placeholder 2">
            <a:extLst>
              <a:ext uri="{FF2B5EF4-FFF2-40B4-BE49-F238E27FC236}">
                <a16:creationId xmlns:a16="http://schemas.microsoft.com/office/drawing/2014/main" id="{73230D2F-2192-4AB1-9552-D3E882B84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42117-9496-43CA-9782-DC8B89F1A457}"/>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41295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5CDF-3523-415E-8738-20B452F2A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34B88F-8990-4F14-8A03-676C9F9B0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B26D3-39E8-421D-AF4E-37DEE0066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01C82-F681-4C30-9E0F-24CA347826B3}"/>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6" name="Footer Placeholder 5">
            <a:extLst>
              <a:ext uri="{FF2B5EF4-FFF2-40B4-BE49-F238E27FC236}">
                <a16:creationId xmlns:a16="http://schemas.microsoft.com/office/drawing/2014/main" id="{E9A672DC-4919-4BCD-87FC-B8A2C8853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7F9FA-D84E-4684-96A2-3E7ED02E892F}"/>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338290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8A09-0447-44B3-B1CF-CF240CE15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85CFE-DEF5-4201-98FD-6ED92AAF0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200D07-5CE7-41B8-A5ED-E3AFF5437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C4383-5DA7-462A-90A3-70A2B8CE8C61}"/>
              </a:ext>
            </a:extLst>
          </p:cNvPr>
          <p:cNvSpPr>
            <a:spLocks noGrp="1"/>
          </p:cNvSpPr>
          <p:nvPr>
            <p:ph type="dt" sz="half" idx="10"/>
          </p:nvPr>
        </p:nvSpPr>
        <p:spPr/>
        <p:txBody>
          <a:bodyPr/>
          <a:lstStyle/>
          <a:p>
            <a:fld id="{2387AAE9-D4EE-4057-8977-697A3BBB1591}" type="datetimeFigureOut">
              <a:rPr lang="en-US" smtClean="0"/>
              <a:t>2/23/2022</a:t>
            </a:fld>
            <a:endParaRPr lang="en-US"/>
          </a:p>
        </p:txBody>
      </p:sp>
      <p:sp>
        <p:nvSpPr>
          <p:cNvPr id="6" name="Footer Placeholder 5">
            <a:extLst>
              <a:ext uri="{FF2B5EF4-FFF2-40B4-BE49-F238E27FC236}">
                <a16:creationId xmlns:a16="http://schemas.microsoft.com/office/drawing/2014/main" id="{0D6FDDAC-522D-4C55-A730-B85B6588B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7A104-FBC6-4D9A-AEFF-D9D4264B31E7}"/>
              </a:ext>
            </a:extLst>
          </p:cNvPr>
          <p:cNvSpPr>
            <a:spLocks noGrp="1"/>
          </p:cNvSpPr>
          <p:nvPr>
            <p:ph type="sldNum" sz="quarter" idx="12"/>
          </p:nvPr>
        </p:nvSpPr>
        <p:spPr/>
        <p:txBody>
          <a:bodyPr/>
          <a:lstStyle/>
          <a:p>
            <a:fld id="{2573C404-1E93-41B9-A664-241F1455AA48}" type="slidenum">
              <a:rPr lang="en-US" smtClean="0"/>
              <a:t>‹#›</a:t>
            </a:fld>
            <a:endParaRPr lang="en-US"/>
          </a:p>
        </p:txBody>
      </p:sp>
    </p:spTree>
    <p:extLst>
      <p:ext uri="{BB962C8B-B14F-4D97-AF65-F5344CB8AC3E}">
        <p14:creationId xmlns:p14="http://schemas.microsoft.com/office/powerpoint/2010/main" val="239385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68A716-525F-4D00-A7BF-9204705E8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773E3-494B-494B-98EB-FEF4C9753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BF490-8B37-4F78-832F-E598F07FC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7AAE9-D4EE-4057-8977-697A3BBB1591}" type="datetimeFigureOut">
              <a:rPr lang="en-US" smtClean="0"/>
              <a:t>2/23/2022</a:t>
            </a:fld>
            <a:endParaRPr lang="en-US"/>
          </a:p>
        </p:txBody>
      </p:sp>
      <p:sp>
        <p:nvSpPr>
          <p:cNvPr id="5" name="Footer Placeholder 4">
            <a:extLst>
              <a:ext uri="{FF2B5EF4-FFF2-40B4-BE49-F238E27FC236}">
                <a16:creationId xmlns:a16="http://schemas.microsoft.com/office/drawing/2014/main" id="{B9DB2937-1B28-4E6B-9B4A-D0116E1F3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1372BC-08D6-4A3E-99A3-ECCEFFFFC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3C404-1E93-41B9-A664-241F1455AA48}" type="slidenum">
              <a:rPr lang="en-US" smtClean="0"/>
              <a:t>‹#›</a:t>
            </a:fld>
            <a:endParaRPr lang="en-US"/>
          </a:p>
        </p:txBody>
      </p:sp>
    </p:spTree>
    <p:extLst>
      <p:ext uri="{BB962C8B-B14F-4D97-AF65-F5344CB8AC3E}">
        <p14:creationId xmlns:p14="http://schemas.microsoft.com/office/powerpoint/2010/main" val="89229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ubs.ly/Q011l1y5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129A4F-9A0F-4445-A9C9-BC7BAF87429A}"/>
              </a:ext>
            </a:extLst>
          </p:cNvPr>
          <p:cNvSpPr/>
          <p:nvPr/>
        </p:nvSpPr>
        <p:spPr>
          <a:xfrm>
            <a:off x="0" y="0"/>
            <a:ext cx="12192000" cy="6858000"/>
          </a:xfrm>
          <a:prstGeom prst="rect">
            <a:avLst/>
          </a:prstGeom>
          <a:solidFill>
            <a:srgbClr val="ED6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487D73DB-8A4C-F645-814A-29AE86A6C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 y="0"/>
            <a:ext cx="12192000" cy="6858000"/>
          </a:xfrm>
          <a:prstGeom prst="rect">
            <a:avLst/>
          </a:prstGeom>
        </p:spPr>
      </p:pic>
      <p:sp>
        <p:nvSpPr>
          <p:cNvPr id="5" name="TextBox 4">
            <a:extLst>
              <a:ext uri="{FF2B5EF4-FFF2-40B4-BE49-F238E27FC236}">
                <a16:creationId xmlns:a16="http://schemas.microsoft.com/office/drawing/2014/main" id="{3B5108A6-081C-5948-A2DF-E8D2EB1737A5}"/>
              </a:ext>
            </a:extLst>
          </p:cNvPr>
          <p:cNvSpPr txBox="1"/>
          <p:nvPr/>
        </p:nvSpPr>
        <p:spPr>
          <a:xfrm>
            <a:off x="831273" y="810490"/>
            <a:ext cx="5683827" cy="1446550"/>
          </a:xfrm>
          <a:prstGeom prst="rect">
            <a:avLst/>
          </a:prstGeom>
          <a:noFill/>
        </p:spPr>
        <p:txBody>
          <a:bodyPr wrap="square" rtlCol="0">
            <a:spAutoFit/>
          </a:bodyPr>
          <a:lstStyle/>
          <a:p>
            <a:r>
              <a:rPr lang="en-US" sz="4400" b="1" dirty="0">
                <a:solidFill>
                  <a:srgbClr val="4359A7"/>
                </a:solidFill>
                <a:latin typeface="Arial" panose="020B0604020202020204" pitchFamily="34" charset="0"/>
                <a:cs typeface="Arial" panose="020B0604020202020204" pitchFamily="34" charset="0"/>
              </a:rPr>
              <a:t>Who Is</a:t>
            </a:r>
          </a:p>
          <a:p>
            <a:r>
              <a:rPr lang="en-US" sz="4400" b="1" dirty="0">
                <a:solidFill>
                  <a:srgbClr val="4359A7"/>
                </a:solidFill>
                <a:latin typeface="Arial" panose="020B0604020202020204" pitchFamily="34" charset="0"/>
                <a:cs typeface="Arial" panose="020B0604020202020204" pitchFamily="34" charset="0"/>
              </a:rPr>
              <a:t>Responsible for</a:t>
            </a:r>
            <a:endParaRPr lang="en-US" sz="4400" dirty="0">
              <a:solidFill>
                <a:srgbClr val="4359A7"/>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F073482-B27A-EF46-B837-B621BE9AA08C}"/>
              </a:ext>
            </a:extLst>
          </p:cNvPr>
          <p:cNvSpPr txBox="1"/>
          <p:nvPr/>
        </p:nvSpPr>
        <p:spPr>
          <a:xfrm>
            <a:off x="831273" y="2257040"/>
            <a:ext cx="5683827" cy="1446550"/>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Third-Party Risk Management?</a:t>
            </a:r>
            <a:endParaRPr lang="en-US" sz="4400" dirty="0">
              <a:solidFill>
                <a:schemeClr val="bg1"/>
              </a:solidFill>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hlinkClick r:id="rId3"/>
            <a:extLst>
              <a:ext uri="{FF2B5EF4-FFF2-40B4-BE49-F238E27FC236}">
                <a16:creationId xmlns:a16="http://schemas.microsoft.com/office/drawing/2014/main" id="{CBDF3B34-6D8B-B54B-814C-1E3578006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60" y="5658304"/>
            <a:ext cx="2428724" cy="600225"/>
          </a:xfrm>
          <a:prstGeom prst="rect">
            <a:avLst/>
          </a:prstGeom>
        </p:spPr>
      </p:pic>
    </p:spTree>
    <p:extLst>
      <p:ext uri="{BB962C8B-B14F-4D97-AF65-F5344CB8AC3E}">
        <p14:creationId xmlns:p14="http://schemas.microsoft.com/office/powerpoint/2010/main" val="310555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4D0EBD34-FD04-4343-9442-BA3A9479C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FC306C1-9CB3-4B99-BF99-CA0091CCB0AB}"/>
              </a:ext>
            </a:extLst>
          </p:cNvPr>
          <p:cNvSpPr txBox="1"/>
          <p:nvPr/>
        </p:nvSpPr>
        <p:spPr>
          <a:xfrm>
            <a:off x="1511588" y="1338390"/>
            <a:ext cx="6943643" cy="3536431"/>
          </a:xfrm>
          <a:prstGeom prst="rect">
            <a:avLst/>
          </a:prstGeom>
          <a:noFill/>
        </p:spPr>
        <p:txBody>
          <a:bodyPr wrap="square" rtlCol="0">
            <a:spAutoFit/>
          </a:bodyPr>
          <a:lstStyle/>
          <a:p>
            <a:pPr marL="0" marR="0">
              <a:lnSpc>
                <a:spcPct val="107000"/>
              </a:lnSpc>
              <a:spcBef>
                <a:spcPts val="0"/>
              </a:spcBef>
              <a:spcAft>
                <a:spcPts val="750"/>
              </a:spcAft>
            </a:pPr>
            <a:r>
              <a:rPr lang="en-US" sz="1800" dirty="0">
                <a:solidFill>
                  <a:srgbClr val="22374E"/>
                </a:solidFill>
                <a:effectLst/>
                <a:latin typeface="Arial" panose="020B0604020202020204" pitchFamily="34" charset="0"/>
                <a:ea typeface="Calibri" panose="020F0502020204030204" pitchFamily="34" charset="0"/>
                <a:cs typeface="Arial" panose="020B0604020202020204" pitchFamily="34" charset="0"/>
              </a:rPr>
              <a:t>Third-party risk management in practice can be a complex ecosystem of processes, tasks, timing and risk mitigation. Effective third-party risk management ensures that various responsibilities and requirements are distributed across a range of accountable stakeholders, each with a specific job to do. </a:t>
            </a:r>
          </a:p>
          <a:p>
            <a:pPr marL="0" marR="0">
              <a:lnSpc>
                <a:spcPct val="107000"/>
              </a:lnSpc>
              <a:spcBef>
                <a:spcPts val="0"/>
              </a:spcBef>
              <a:spcAft>
                <a:spcPts val="750"/>
              </a:spcAft>
            </a:pPr>
            <a:endParaRPr lang="en-US" dirty="0">
              <a:solidFill>
                <a:srgbClr val="22374E"/>
              </a:solidFill>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50"/>
              </a:spcAft>
            </a:pPr>
            <a:r>
              <a:rPr lang="en-US" sz="1800" dirty="0">
                <a:solidFill>
                  <a:srgbClr val="22374E"/>
                </a:solidFill>
                <a:effectLst/>
                <a:latin typeface="Arial" panose="020B0604020202020204" pitchFamily="34" charset="0"/>
                <a:ea typeface="Calibri" panose="020F0502020204030204" pitchFamily="34" charset="0"/>
                <a:cs typeface="Arial" panose="020B0604020202020204" pitchFamily="34" charset="0"/>
              </a:rPr>
              <a:t>Charts can help more easily sort it all out </a:t>
            </a:r>
            <a:r>
              <a:rPr lang="en-US" dirty="0">
                <a:solidFill>
                  <a:srgbClr val="22374E"/>
                </a:solidFill>
                <a:latin typeface="Arial" panose="020B0604020202020204" pitchFamily="34" charset="0"/>
                <a:ea typeface="Calibri" panose="020F0502020204030204" pitchFamily="34" charset="0"/>
                <a:cs typeface="Arial" panose="020B0604020202020204" pitchFamily="34" charset="0"/>
              </a:rPr>
              <a:t>to show </a:t>
            </a:r>
            <a:r>
              <a:rPr lang="en-US" sz="1800" dirty="0">
                <a:solidFill>
                  <a:srgbClr val="22374E"/>
                </a:solidFill>
                <a:effectLst/>
                <a:latin typeface="Arial" panose="020B0604020202020204" pitchFamily="34" charset="0"/>
                <a:ea typeface="Calibri" panose="020F0502020204030204" pitchFamily="34" charset="0"/>
                <a:cs typeface="Arial" panose="020B0604020202020204" pitchFamily="34" charset="0"/>
              </a:rPr>
              <a:t>who does what at a high level. We’ve created some templated options that you can tweak to customize it to how your organization operates. When you’re done editing, print it out or save to refer to as needed throughout your day-to-day work.</a:t>
            </a:r>
          </a:p>
        </p:txBody>
      </p:sp>
    </p:spTree>
    <p:extLst>
      <p:ext uri="{BB962C8B-B14F-4D97-AF65-F5344CB8AC3E}">
        <p14:creationId xmlns:p14="http://schemas.microsoft.com/office/powerpoint/2010/main" val="85797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8F794E-BED8-449B-AD5E-2B83ABBB910E}"/>
              </a:ext>
            </a:extLst>
          </p:cNvPr>
          <p:cNvSpPr>
            <a:spLocks noGrp="1"/>
          </p:cNvSpPr>
          <p:nvPr>
            <p:ph type="body" sz="half" idx="2"/>
          </p:nvPr>
        </p:nvSpPr>
        <p:spPr>
          <a:xfrm>
            <a:off x="903399" y="2361952"/>
            <a:ext cx="4066167" cy="2610017"/>
          </a:xfrm>
        </p:spPr>
        <p:txBody>
          <a:bodyPr>
            <a:normAutofit fontScale="92500" lnSpcReduction="20000"/>
          </a:bodyPr>
          <a:lstStyle/>
          <a:p>
            <a:r>
              <a:rPr lang="en-US" sz="1400" dirty="0">
                <a:solidFill>
                  <a:srgbClr val="22374E"/>
                </a:solidFill>
                <a:latin typeface="Arial" panose="020B0604020202020204" pitchFamily="34" charset="0"/>
                <a:cs typeface="Arial" panose="020B0604020202020204" pitchFamily="34" charset="0"/>
              </a:rPr>
              <a:t>The chart template on the next slide displays the board of directors, senior leadership/executive team and the roles that fall under each line of defense for an overall view of the important roles. </a:t>
            </a:r>
          </a:p>
          <a:p>
            <a:pPr marL="285750" indent="-2857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Add, remove or rearrange as it relates to your organization. </a:t>
            </a:r>
          </a:p>
          <a:p>
            <a:pPr marL="285750" indent="-2857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We’ve provided a snippet of responsibilities you can include for easy reference as well. </a:t>
            </a:r>
          </a:p>
          <a:p>
            <a:pPr marL="285750" indent="-2857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Refer to your organization’s policy and/or the supporting eBook for more responsibilities that may be required, or edits needed, to make this chart customized to your organization. </a:t>
            </a:r>
          </a:p>
          <a:p>
            <a:pPr marL="285750" indent="-2857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When you’re done editing, print it out or save it to your files!</a:t>
            </a:r>
          </a:p>
        </p:txBody>
      </p:sp>
      <p:sp>
        <p:nvSpPr>
          <p:cNvPr id="7" name="TextBox 6">
            <a:extLst>
              <a:ext uri="{FF2B5EF4-FFF2-40B4-BE49-F238E27FC236}">
                <a16:creationId xmlns:a16="http://schemas.microsoft.com/office/drawing/2014/main" id="{D7000D96-E0DB-5E43-B518-3DF2FB032C74}"/>
              </a:ext>
            </a:extLst>
          </p:cNvPr>
          <p:cNvSpPr txBox="1"/>
          <p:nvPr/>
        </p:nvSpPr>
        <p:spPr>
          <a:xfrm>
            <a:off x="903399" y="1583188"/>
            <a:ext cx="4351915" cy="584775"/>
          </a:xfrm>
          <a:prstGeom prst="rect">
            <a:avLst/>
          </a:prstGeom>
          <a:noFill/>
        </p:spPr>
        <p:txBody>
          <a:bodyPr wrap="square" rtlCol="0">
            <a:spAutoFit/>
          </a:bodyPr>
          <a:lstStyle/>
          <a:p>
            <a:r>
              <a:rPr lang="en-US" sz="3200" b="1" dirty="0">
                <a:solidFill>
                  <a:srgbClr val="ED6A6E"/>
                </a:solidFill>
                <a:latin typeface="Arial" panose="020B0604020202020204" pitchFamily="34" charset="0"/>
                <a:cs typeface="Arial" panose="020B0604020202020204" pitchFamily="34" charset="0"/>
              </a:rPr>
              <a:t>Instructions:</a:t>
            </a:r>
            <a:endParaRPr lang="en-US" sz="3200" dirty="0">
              <a:solidFill>
                <a:srgbClr val="ED6A6E"/>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A85EB46-E91D-40CD-B97F-9F54B904F653}"/>
              </a:ext>
            </a:extLst>
          </p:cNvPr>
          <p:cNvPicPr>
            <a:picLocks noChangeAspect="1"/>
          </p:cNvPicPr>
          <p:nvPr/>
        </p:nvPicPr>
        <p:blipFill>
          <a:blip r:embed="rId3"/>
          <a:stretch>
            <a:fillRect/>
          </a:stretch>
        </p:blipFill>
        <p:spPr>
          <a:xfrm>
            <a:off x="5142348" y="1583188"/>
            <a:ext cx="6827520" cy="3840480"/>
          </a:xfrm>
          <a:prstGeom prst="rect">
            <a:avLst/>
          </a:prstGeom>
        </p:spPr>
      </p:pic>
    </p:spTree>
    <p:extLst>
      <p:ext uri="{BB962C8B-B14F-4D97-AF65-F5344CB8AC3E}">
        <p14:creationId xmlns:p14="http://schemas.microsoft.com/office/powerpoint/2010/main" val="85817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D9A97-D4D8-9640-A7D9-9F550930A95E}"/>
              </a:ext>
            </a:extLst>
          </p:cNvPr>
          <p:cNvSpPr/>
          <p:nvPr/>
        </p:nvSpPr>
        <p:spPr>
          <a:xfrm>
            <a:off x="89210" y="102325"/>
            <a:ext cx="12009863" cy="8097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D1B9EB9-663B-A04E-837D-7D12D2E2E559}"/>
              </a:ext>
            </a:extLst>
          </p:cNvPr>
          <p:cNvSpPr txBox="1"/>
          <p:nvPr/>
        </p:nvSpPr>
        <p:spPr>
          <a:xfrm>
            <a:off x="89210" y="205081"/>
            <a:ext cx="12009863" cy="584775"/>
          </a:xfrm>
          <a:prstGeom prst="rect">
            <a:avLst/>
          </a:prstGeom>
          <a:noFill/>
        </p:spPr>
        <p:txBody>
          <a:bodyPr wrap="square" rtlCol="0">
            <a:spAutoFit/>
          </a:bodyPr>
          <a:lstStyle/>
          <a:p>
            <a:pPr algn="ctr"/>
            <a:r>
              <a:rPr lang="en-US" sz="3200" b="1" dirty="0">
                <a:solidFill>
                  <a:srgbClr val="22374E"/>
                </a:solidFill>
                <a:latin typeface="Arial" panose="020B0604020202020204" pitchFamily="34" charset="0"/>
                <a:cs typeface="Arial" panose="020B0604020202020204" pitchFamily="34" charset="0"/>
              </a:rPr>
              <a:t>Board of Directors</a:t>
            </a:r>
            <a:endParaRPr lang="en-US" sz="3200" dirty="0">
              <a:solidFill>
                <a:srgbClr val="22374E"/>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2D49DE2-0591-4E49-A539-8A4BCC2C7FB0}"/>
              </a:ext>
            </a:extLst>
          </p:cNvPr>
          <p:cNvSpPr/>
          <p:nvPr/>
        </p:nvSpPr>
        <p:spPr>
          <a:xfrm>
            <a:off x="91068" y="1727042"/>
            <a:ext cx="12009863"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34985A9-6BF0-F04E-B37A-07C0011CCE0B}"/>
              </a:ext>
            </a:extLst>
          </p:cNvPr>
          <p:cNvSpPr txBox="1"/>
          <p:nvPr/>
        </p:nvSpPr>
        <p:spPr>
          <a:xfrm>
            <a:off x="91068" y="1792662"/>
            <a:ext cx="12009863" cy="461665"/>
          </a:xfrm>
          <a:prstGeom prst="rect">
            <a:avLst/>
          </a:prstGeom>
          <a:noFill/>
        </p:spPr>
        <p:txBody>
          <a:bodyPr wrap="square" rtlCol="0">
            <a:spAutoFit/>
          </a:bodyPr>
          <a:lstStyle/>
          <a:p>
            <a:pPr algn="ctr"/>
            <a:r>
              <a:rPr lang="en-US" sz="2400" b="1" dirty="0">
                <a:solidFill>
                  <a:srgbClr val="22374E"/>
                </a:solidFill>
                <a:latin typeface="Arial" panose="020B0604020202020204" pitchFamily="34" charset="0"/>
                <a:cs typeface="Arial" panose="020B0604020202020204" pitchFamily="34" charset="0"/>
              </a:rPr>
              <a:t>Senior Leadership/The Executive Team</a:t>
            </a:r>
            <a:endParaRPr lang="en-US" sz="2400" dirty="0">
              <a:solidFill>
                <a:srgbClr val="22374E"/>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735CC1F-322D-E043-9CE4-3AAC5807EFC9}"/>
              </a:ext>
            </a:extLst>
          </p:cNvPr>
          <p:cNvSpPr/>
          <p:nvPr/>
        </p:nvSpPr>
        <p:spPr>
          <a:xfrm>
            <a:off x="89210" y="901359"/>
            <a:ext cx="12009863" cy="8187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3DDC822-99C8-544A-B73E-A468311C69AF}"/>
              </a:ext>
            </a:extLst>
          </p:cNvPr>
          <p:cNvSpPr/>
          <p:nvPr/>
        </p:nvSpPr>
        <p:spPr>
          <a:xfrm>
            <a:off x="89210" y="2251686"/>
            <a:ext cx="12009863" cy="996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84919A-DB96-5347-B59F-1D389F24D14E}"/>
              </a:ext>
            </a:extLst>
          </p:cNvPr>
          <p:cNvSpPr/>
          <p:nvPr/>
        </p:nvSpPr>
        <p:spPr>
          <a:xfrm>
            <a:off x="89210" y="3263485"/>
            <a:ext cx="12009863"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27E9169-17F8-E34D-AD4E-0360A0185CD4}"/>
              </a:ext>
            </a:extLst>
          </p:cNvPr>
          <p:cNvSpPr txBox="1"/>
          <p:nvPr/>
        </p:nvSpPr>
        <p:spPr>
          <a:xfrm>
            <a:off x="91069" y="3326606"/>
            <a:ext cx="12009863" cy="461665"/>
          </a:xfrm>
          <a:prstGeom prst="rect">
            <a:avLst/>
          </a:prstGeom>
          <a:noFill/>
        </p:spPr>
        <p:txBody>
          <a:bodyPr wrap="square" rtlCol="0">
            <a:spAutoFit/>
          </a:bodyPr>
          <a:lstStyle/>
          <a:p>
            <a:pPr algn="ctr"/>
            <a:r>
              <a:rPr lang="en-US" sz="2400" b="1" dirty="0">
                <a:solidFill>
                  <a:srgbClr val="22374E"/>
                </a:solidFill>
                <a:latin typeface="Arial" panose="020B0604020202020204" pitchFamily="34" charset="0"/>
                <a:cs typeface="Arial" panose="020B0604020202020204" pitchFamily="34" charset="0"/>
              </a:rPr>
              <a:t>Lines of Defense</a:t>
            </a:r>
            <a:endParaRPr lang="en-US" sz="2400" dirty="0">
              <a:solidFill>
                <a:srgbClr val="22374E"/>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4B77874-FC91-DC40-8483-6B843AF11270}"/>
              </a:ext>
            </a:extLst>
          </p:cNvPr>
          <p:cNvSpPr txBox="1"/>
          <p:nvPr/>
        </p:nvSpPr>
        <p:spPr>
          <a:xfrm>
            <a:off x="2514392" y="911463"/>
            <a:ext cx="7159498" cy="738664"/>
          </a:xfrm>
          <a:prstGeom prst="rect">
            <a:avLst/>
          </a:prstGeom>
          <a:noFill/>
        </p:spPr>
        <p:txBody>
          <a:bodyPr wrap="square" numCol="2" rtlCol="0">
            <a:spAutoFit/>
          </a:bodyPr>
          <a:lstStyle/>
          <a:p>
            <a:r>
              <a:rPr lang="en-US" sz="14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Approves vendor management policies</a:t>
            </a: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Sets the “tone-from-the-top” </a:t>
            </a:r>
          </a:p>
          <a:p>
            <a:pPr marL="171450" indent="-171450">
              <a:buFont typeface="Arial" panose="020B0604020202020204" pitchFamily="34" charset="0"/>
              <a:buChar char="•"/>
            </a:pPr>
            <a:endParaRPr lang="en-US" sz="1400" dirty="0">
              <a:solidFill>
                <a:srgbClr val="22374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Remains involved in critical and high-risk vendor activities</a:t>
            </a:r>
          </a:p>
        </p:txBody>
      </p:sp>
      <p:sp>
        <p:nvSpPr>
          <p:cNvPr id="30" name="TextBox 29">
            <a:extLst>
              <a:ext uri="{FF2B5EF4-FFF2-40B4-BE49-F238E27FC236}">
                <a16:creationId xmlns:a16="http://schemas.microsoft.com/office/drawing/2014/main" id="{DCDFA74F-ECEF-6A44-9613-066EEAB27889}"/>
              </a:ext>
            </a:extLst>
          </p:cNvPr>
          <p:cNvSpPr txBox="1"/>
          <p:nvPr/>
        </p:nvSpPr>
        <p:spPr>
          <a:xfrm>
            <a:off x="2514392" y="2330084"/>
            <a:ext cx="7159498" cy="954107"/>
          </a:xfrm>
          <a:prstGeom prst="rect">
            <a:avLst/>
          </a:prstGeom>
          <a:noFill/>
        </p:spPr>
        <p:txBody>
          <a:bodyPr wrap="square" numCol="2" rtlCol="0">
            <a:spAutoFit/>
          </a:bodyPr>
          <a:lstStyle/>
          <a:p>
            <a:r>
              <a:rPr lang="en-US" sz="14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Develops the process, procedures and projects</a:t>
            </a: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Reviews the policy</a:t>
            </a:r>
          </a:p>
          <a:p>
            <a:pPr marL="171450" indent="-171450">
              <a:buFont typeface="Arial" panose="020B0604020202020204" pitchFamily="34" charset="0"/>
              <a:buChar char="•"/>
            </a:pPr>
            <a:endParaRPr lang="en-US" sz="1400" dirty="0">
              <a:solidFill>
                <a:srgbClr val="22374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Assigns TPRM responsibilities</a:t>
            </a:r>
          </a:p>
          <a:p>
            <a:pPr marL="171450" indent="-171450">
              <a:buFont typeface="Arial" panose="020B0604020202020204" pitchFamily="34" charset="0"/>
              <a:buChar char="•"/>
            </a:pPr>
            <a:r>
              <a:rPr lang="en-US" sz="1400" dirty="0">
                <a:solidFill>
                  <a:srgbClr val="22374E"/>
                </a:solidFill>
                <a:latin typeface="Arial" panose="020B0604020202020204" pitchFamily="34" charset="0"/>
                <a:cs typeface="Arial" panose="020B0604020202020204" pitchFamily="34" charset="0"/>
              </a:rPr>
              <a:t>Reviews SLA reporting to make informed decisions</a:t>
            </a:r>
          </a:p>
        </p:txBody>
      </p:sp>
      <p:sp>
        <p:nvSpPr>
          <p:cNvPr id="31" name="Rectangle 30">
            <a:extLst>
              <a:ext uri="{FF2B5EF4-FFF2-40B4-BE49-F238E27FC236}">
                <a16:creationId xmlns:a16="http://schemas.microsoft.com/office/drawing/2014/main" id="{F6831FA8-73F5-1E4B-8929-A273ABC9B2BC}"/>
              </a:ext>
            </a:extLst>
          </p:cNvPr>
          <p:cNvSpPr/>
          <p:nvPr/>
        </p:nvSpPr>
        <p:spPr>
          <a:xfrm>
            <a:off x="88492" y="3804881"/>
            <a:ext cx="3990277" cy="822960"/>
          </a:xfrm>
          <a:prstGeom prst="rect">
            <a:avLst/>
          </a:prstGeom>
          <a:solidFill>
            <a:srgbClr val="2FD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C7A61C3-5C73-A14C-B04E-D2E301AC42B6}"/>
              </a:ext>
            </a:extLst>
          </p:cNvPr>
          <p:cNvSpPr txBox="1"/>
          <p:nvPr/>
        </p:nvSpPr>
        <p:spPr>
          <a:xfrm>
            <a:off x="84987" y="4000918"/>
            <a:ext cx="3990277" cy="430887"/>
          </a:xfrm>
          <a:prstGeom prst="rect">
            <a:avLst/>
          </a:prstGeom>
          <a:noFill/>
        </p:spPr>
        <p:txBody>
          <a:bodyPr wrap="square" rtlCol="0" anchor="t">
            <a:spAutoFit/>
          </a:bodyPr>
          <a:lstStyle/>
          <a:p>
            <a:pPr algn="ctr"/>
            <a:r>
              <a:rPr lang="en-US" sz="1200" b="1" i="1" dirty="0">
                <a:solidFill>
                  <a:schemeClr val="bg1"/>
                </a:solidFill>
                <a:latin typeface="Arial" panose="020B0604020202020204" pitchFamily="34" charset="0"/>
                <a:cs typeface="Arial" panose="020B0604020202020204" pitchFamily="34" charset="0"/>
              </a:rPr>
              <a:t>First line of defense </a:t>
            </a:r>
          </a:p>
          <a:p>
            <a:pPr algn="ctr"/>
            <a:r>
              <a:rPr lang="en-US" sz="1000" dirty="0">
                <a:solidFill>
                  <a:schemeClr val="bg1"/>
                </a:solidFill>
                <a:latin typeface="Arial" panose="020B0604020202020204" pitchFamily="34" charset="0"/>
                <a:cs typeface="Arial" panose="020B0604020202020204" pitchFamily="34" charset="0"/>
              </a:rPr>
              <a:t>Lines of Business (Departments)</a:t>
            </a:r>
          </a:p>
        </p:txBody>
      </p:sp>
      <p:sp>
        <p:nvSpPr>
          <p:cNvPr id="37" name="Rectangle 36">
            <a:extLst>
              <a:ext uri="{FF2B5EF4-FFF2-40B4-BE49-F238E27FC236}">
                <a16:creationId xmlns:a16="http://schemas.microsoft.com/office/drawing/2014/main" id="{4201C182-2B6B-C74E-B571-E5F4CCD09691}"/>
              </a:ext>
            </a:extLst>
          </p:cNvPr>
          <p:cNvSpPr/>
          <p:nvPr/>
        </p:nvSpPr>
        <p:spPr>
          <a:xfrm>
            <a:off x="4082274" y="3808127"/>
            <a:ext cx="4026522" cy="822960"/>
          </a:xfrm>
          <a:prstGeom prst="rect">
            <a:avLst/>
          </a:prstGeom>
          <a:solidFill>
            <a:srgbClr val="666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F1ACF3C-5570-3B44-A0F9-28045FBAC655}"/>
              </a:ext>
            </a:extLst>
          </p:cNvPr>
          <p:cNvSpPr txBox="1"/>
          <p:nvPr/>
        </p:nvSpPr>
        <p:spPr>
          <a:xfrm>
            <a:off x="4086826" y="3836696"/>
            <a:ext cx="3931920" cy="548640"/>
          </a:xfrm>
          <a:prstGeom prst="rect">
            <a:avLst/>
          </a:prstGeom>
          <a:noFill/>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Second line of defense</a:t>
            </a:r>
          </a:p>
          <a:p>
            <a:pPr algn="ctr"/>
            <a:r>
              <a:rPr lang="en-US" sz="1000" dirty="0">
                <a:solidFill>
                  <a:schemeClr val="bg1"/>
                </a:solidFill>
                <a:latin typeface="Arial" panose="020B0604020202020204" pitchFamily="34" charset="0"/>
                <a:ea typeface="Calibri" panose="020F0502020204030204" pitchFamily="34" charset="0"/>
                <a:cs typeface="Arial" panose="020B0604020202020204" pitchFamily="34" charset="0"/>
              </a:rPr>
              <a:t>Dedicated Third-Party Risk Management Team/Third-Party Risk Manager/Third-Party Risk Management/Enterprise Risk/Compliance Department</a:t>
            </a:r>
            <a:endParaRPr lang="en-US" sz="1000" dirty="0">
              <a:solidFill>
                <a:schemeClr val="bg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8C7BA008-0D9E-E94C-8C8B-0C23AC48C380}"/>
              </a:ext>
            </a:extLst>
          </p:cNvPr>
          <p:cNvSpPr/>
          <p:nvPr/>
        </p:nvSpPr>
        <p:spPr>
          <a:xfrm>
            <a:off x="8112513" y="3815468"/>
            <a:ext cx="3990277" cy="822960"/>
          </a:xfrm>
          <a:prstGeom prst="rect">
            <a:avLst/>
          </a:prstGeom>
          <a:solidFill>
            <a:srgbClr val="ED6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16C708A-D1C4-FB40-9087-F578B9D25BEB}"/>
              </a:ext>
            </a:extLst>
          </p:cNvPr>
          <p:cNvSpPr txBox="1"/>
          <p:nvPr/>
        </p:nvSpPr>
        <p:spPr>
          <a:xfrm>
            <a:off x="8108796" y="4011505"/>
            <a:ext cx="3990277" cy="430887"/>
          </a:xfrm>
          <a:prstGeom prst="rect">
            <a:avLst/>
          </a:prstGeom>
          <a:noFill/>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Third line of defense </a:t>
            </a:r>
          </a:p>
          <a:p>
            <a:pPr algn="ctr"/>
            <a:r>
              <a:rPr lang="en-US" sz="1000" dirty="0">
                <a:solidFill>
                  <a:schemeClr val="bg1"/>
                </a:solidFill>
                <a:latin typeface="Arial" panose="020B0604020202020204" pitchFamily="34" charset="0"/>
                <a:cs typeface="Arial" panose="020B0604020202020204" pitchFamily="34" charset="0"/>
              </a:rPr>
              <a:t>Internal Audit/Oversight and Accountability</a:t>
            </a:r>
          </a:p>
        </p:txBody>
      </p:sp>
      <p:sp>
        <p:nvSpPr>
          <p:cNvPr id="41" name="Rectangle 40">
            <a:extLst>
              <a:ext uri="{FF2B5EF4-FFF2-40B4-BE49-F238E27FC236}">
                <a16:creationId xmlns:a16="http://schemas.microsoft.com/office/drawing/2014/main" id="{E7605D4D-7212-2940-8048-20814B5CCBC2}"/>
              </a:ext>
            </a:extLst>
          </p:cNvPr>
          <p:cNvSpPr/>
          <p:nvPr/>
        </p:nvSpPr>
        <p:spPr>
          <a:xfrm>
            <a:off x="96220" y="4591701"/>
            <a:ext cx="3983267" cy="2194560"/>
          </a:xfrm>
          <a:prstGeom prst="rect">
            <a:avLst/>
          </a:prstGeom>
          <a:solidFill>
            <a:srgbClr val="2DD2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1EF8C53-0721-BA4A-B601-2758BB32B851}"/>
              </a:ext>
            </a:extLst>
          </p:cNvPr>
          <p:cNvSpPr/>
          <p:nvPr/>
        </p:nvSpPr>
        <p:spPr>
          <a:xfrm>
            <a:off x="4086497" y="4589379"/>
            <a:ext cx="4019512" cy="2194560"/>
          </a:xfrm>
          <a:prstGeom prst="rect">
            <a:avLst/>
          </a:prstGeom>
          <a:solidFill>
            <a:srgbClr val="6666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A37F329-8CA3-3F46-B5C8-7222E681DB36}"/>
              </a:ext>
            </a:extLst>
          </p:cNvPr>
          <p:cNvSpPr txBox="1"/>
          <p:nvPr/>
        </p:nvSpPr>
        <p:spPr>
          <a:xfrm>
            <a:off x="194809" y="4873533"/>
            <a:ext cx="3787911" cy="830997"/>
          </a:xfrm>
          <a:prstGeom prst="rect">
            <a:avLst/>
          </a:prstGeom>
          <a:noFill/>
        </p:spPr>
        <p:txBody>
          <a:bodyPr wrap="square" numCol="1" rtlCol="0">
            <a:spAutoFit/>
          </a:bodyPr>
          <a:lstStyle/>
          <a:p>
            <a:r>
              <a:rPr lang="en-US" sz="12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Manages the vendor relationship day-to-day</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Completes risk assessments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Monitors and reports on vendor performance</a:t>
            </a:r>
          </a:p>
        </p:txBody>
      </p:sp>
      <p:sp>
        <p:nvSpPr>
          <p:cNvPr id="54" name="Rectangle 53">
            <a:extLst>
              <a:ext uri="{FF2B5EF4-FFF2-40B4-BE49-F238E27FC236}">
                <a16:creationId xmlns:a16="http://schemas.microsoft.com/office/drawing/2014/main" id="{BCED7DE4-53C5-B742-86BD-F5DBAF88B169}"/>
              </a:ext>
            </a:extLst>
          </p:cNvPr>
          <p:cNvSpPr/>
          <p:nvPr/>
        </p:nvSpPr>
        <p:spPr>
          <a:xfrm>
            <a:off x="98052" y="4596233"/>
            <a:ext cx="3977212" cy="307318"/>
          </a:xfrm>
          <a:prstGeom prst="rect">
            <a:avLst/>
          </a:prstGeom>
          <a:solidFill>
            <a:srgbClr val="2DD2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88F190F-238B-A940-B806-15BB076B9835}"/>
              </a:ext>
            </a:extLst>
          </p:cNvPr>
          <p:cNvSpPr txBox="1"/>
          <p:nvPr/>
        </p:nvSpPr>
        <p:spPr>
          <a:xfrm>
            <a:off x="194809" y="4651584"/>
            <a:ext cx="3355627" cy="276999"/>
          </a:xfrm>
          <a:prstGeom prst="rect">
            <a:avLst/>
          </a:prstGeom>
          <a:noFill/>
        </p:spPr>
        <p:txBody>
          <a:bodyPr wrap="square" rtlCol="0">
            <a:spAutoFit/>
          </a:bodyPr>
          <a:lstStyle/>
          <a:p>
            <a:r>
              <a:rPr lang="en-US" sz="1200" b="1" i="1" dirty="0">
                <a:solidFill>
                  <a:srgbClr val="22374E"/>
                </a:solidFill>
                <a:latin typeface="Arial" panose="020B0604020202020204" pitchFamily="34" charset="0"/>
                <a:cs typeface="Arial" panose="020B0604020202020204" pitchFamily="34" charset="0"/>
              </a:rPr>
              <a:t>Vendor Owner/Product Owner</a:t>
            </a:r>
            <a:endParaRPr lang="en-US" sz="1000" dirty="0">
              <a:solidFill>
                <a:srgbClr val="22374E"/>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F565574D-607A-B945-A151-BF9F57A00DE6}"/>
              </a:ext>
            </a:extLst>
          </p:cNvPr>
          <p:cNvSpPr/>
          <p:nvPr/>
        </p:nvSpPr>
        <p:spPr>
          <a:xfrm>
            <a:off x="98715" y="5714202"/>
            <a:ext cx="3976549" cy="307318"/>
          </a:xfrm>
          <a:prstGeom prst="rect">
            <a:avLst/>
          </a:prstGeom>
          <a:solidFill>
            <a:srgbClr val="2FD1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E832B8-A980-9749-830B-CFA8BD1E1CB8}"/>
              </a:ext>
            </a:extLst>
          </p:cNvPr>
          <p:cNvSpPr txBox="1"/>
          <p:nvPr/>
        </p:nvSpPr>
        <p:spPr>
          <a:xfrm>
            <a:off x="194809" y="5724011"/>
            <a:ext cx="3506975" cy="276999"/>
          </a:xfrm>
          <a:prstGeom prst="rect">
            <a:avLst/>
          </a:prstGeom>
          <a:noFill/>
        </p:spPr>
        <p:txBody>
          <a:bodyPr wrap="square" rtlCol="0">
            <a:spAutoFit/>
          </a:bodyPr>
          <a:lstStyle/>
          <a:p>
            <a:r>
              <a:rPr lang="en-US" sz="1200" b="1" i="1" dirty="0">
                <a:solidFill>
                  <a:srgbClr val="22374E"/>
                </a:solidFill>
                <a:latin typeface="Arial" panose="020B0604020202020204" pitchFamily="34" charset="0"/>
                <a:cs typeface="Arial" panose="020B0604020202020204" pitchFamily="34" charset="0"/>
              </a:rPr>
              <a:t>Vendors</a:t>
            </a:r>
            <a:endParaRPr lang="en-US" sz="1000" dirty="0">
              <a:solidFill>
                <a:srgbClr val="22374E"/>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9ECA1DF-D895-4845-A653-43FAFC243ADB}"/>
              </a:ext>
            </a:extLst>
          </p:cNvPr>
          <p:cNvSpPr txBox="1"/>
          <p:nvPr/>
        </p:nvSpPr>
        <p:spPr>
          <a:xfrm>
            <a:off x="199235" y="6021520"/>
            <a:ext cx="3787911" cy="646331"/>
          </a:xfrm>
          <a:prstGeom prst="rect">
            <a:avLst/>
          </a:prstGeom>
          <a:noFill/>
        </p:spPr>
        <p:txBody>
          <a:bodyPr wrap="square" numCol="1" rtlCol="0">
            <a:spAutoFit/>
          </a:bodyPr>
          <a:lstStyle/>
          <a:p>
            <a:r>
              <a:rPr lang="en-US" sz="12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Provides the product or service to your organization</a:t>
            </a:r>
          </a:p>
        </p:txBody>
      </p:sp>
      <p:sp>
        <p:nvSpPr>
          <p:cNvPr id="47" name="TextBox 46">
            <a:extLst>
              <a:ext uri="{FF2B5EF4-FFF2-40B4-BE49-F238E27FC236}">
                <a16:creationId xmlns:a16="http://schemas.microsoft.com/office/drawing/2014/main" id="{6F48AADD-90EC-AE47-97DA-C7DA1E80A213}"/>
              </a:ext>
            </a:extLst>
          </p:cNvPr>
          <p:cNvSpPr txBox="1"/>
          <p:nvPr/>
        </p:nvSpPr>
        <p:spPr>
          <a:xfrm>
            <a:off x="4230835" y="4622715"/>
            <a:ext cx="3787911" cy="1015663"/>
          </a:xfrm>
          <a:prstGeom prst="rect">
            <a:avLst/>
          </a:prstGeom>
          <a:noFill/>
        </p:spPr>
        <p:txBody>
          <a:bodyPr wrap="square" numCol="1" rtlCol="0">
            <a:spAutoFit/>
          </a:bodyPr>
          <a:lstStyle/>
          <a:p>
            <a:r>
              <a:rPr lang="en-US" sz="12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Oversees vendor risk</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Escalates issues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Identifies emerging risks and reports to senior leadership and the board</a:t>
            </a:r>
          </a:p>
        </p:txBody>
      </p:sp>
      <p:sp>
        <p:nvSpPr>
          <p:cNvPr id="49" name="TextBox 48">
            <a:extLst>
              <a:ext uri="{FF2B5EF4-FFF2-40B4-BE49-F238E27FC236}">
                <a16:creationId xmlns:a16="http://schemas.microsoft.com/office/drawing/2014/main" id="{19EB9CD1-24AA-8740-AAD2-F15C96123DC3}"/>
              </a:ext>
            </a:extLst>
          </p:cNvPr>
          <p:cNvSpPr txBox="1"/>
          <p:nvPr/>
        </p:nvSpPr>
        <p:spPr>
          <a:xfrm>
            <a:off x="4230835" y="5618717"/>
            <a:ext cx="3882184" cy="276999"/>
          </a:xfrm>
          <a:prstGeom prst="rect">
            <a:avLst/>
          </a:prstGeom>
          <a:noFill/>
        </p:spPr>
        <p:txBody>
          <a:bodyPr wrap="square" rtlCol="0">
            <a:spAutoFit/>
          </a:bodyPr>
          <a:lstStyle/>
          <a:p>
            <a:r>
              <a:rPr lang="en-US" sz="1200" b="1" i="1" dirty="0">
                <a:solidFill>
                  <a:srgbClr val="22374E"/>
                </a:solidFill>
                <a:latin typeface="Arial" panose="020B0604020202020204" pitchFamily="34" charset="0"/>
                <a:cs typeface="Arial" panose="020B0604020202020204" pitchFamily="34" charset="0"/>
              </a:rPr>
              <a:t>SMEs</a:t>
            </a:r>
            <a:endParaRPr lang="en-US" sz="1000" dirty="0">
              <a:solidFill>
                <a:srgbClr val="22374E"/>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AF9F68D9-00E8-CD48-86C2-00F560286610}"/>
              </a:ext>
            </a:extLst>
          </p:cNvPr>
          <p:cNvSpPr txBox="1"/>
          <p:nvPr/>
        </p:nvSpPr>
        <p:spPr>
          <a:xfrm>
            <a:off x="4235261" y="5916226"/>
            <a:ext cx="3787911" cy="830997"/>
          </a:xfrm>
          <a:prstGeom prst="rect">
            <a:avLst/>
          </a:prstGeom>
          <a:noFill/>
        </p:spPr>
        <p:txBody>
          <a:bodyPr wrap="square" numCol="1" rtlCol="0">
            <a:spAutoFit/>
          </a:bodyPr>
          <a:lstStyle/>
          <a:p>
            <a:r>
              <a:rPr lang="en-US" sz="12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Provide formal assessments of the sufficiency of the vendor’s controls and the severity of gaps or issues</a:t>
            </a:r>
          </a:p>
        </p:txBody>
      </p:sp>
      <p:sp>
        <p:nvSpPr>
          <p:cNvPr id="51" name="Rectangle 50">
            <a:extLst>
              <a:ext uri="{FF2B5EF4-FFF2-40B4-BE49-F238E27FC236}">
                <a16:creationId xmlns:a16="http://schemas.microsoft.com/office/drawing/2014/main" id="{0A384F0F-60DF-F24E-A40F-C7C6B3A71245}"/>
              </a:ext>
            </a:extLst>
          </p:cNvPr>
          <p:cNvSpPr/>
          <p:nvPr/>
        </p:nvSpPr>
        <p:spPr>
          <a:xfrm>
            <a:off x="8108292" y="4591701"/>
            <a:ext cx="3987489" cy="2194560"/>
          </a:xfrm>
          <a:prstGeom prst="rect">
            <a:avLst/>
          </a:prstGeom>
          <a:solidFill>
            <a:srgbClr val="ED6A6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E3FF315-CA66-6B46-8AE8-6360C9696CF2}"/>
              </a:ext>
            </a:extLst>
          </p:cNvPr>
          <p:cNvSpPr txBox="1"/>
          <p:nvPr/>
        </p:nvSpPr>
        <p:spPr>
          <a:xfrm>
            <a:off x="8202075" y="4651584"/>
            <a:ext cx="3787911" cy="646331"/>
          </a:xfrm>
          <a:prstGeom prst="rect">
            <a:avLst/>
          </a:prstGeom>
          <a:noFill/>
        </p:spPr>
        <p:txBody>
          <a:bodyPr wrap="square" numCol="1" rtlCol="0">
            <a:spAutoFit/>
          </a:bodyPr>
          <a:lstStyle/>
          <a:p>
            <a:r>
              <a:rPr lang="en-US" sz="12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Identifies program gaps or issues</a:t>
            </a:r>
          </a:p>
          <a:p>
            <a:pPr marL="171450" indent="-171450">
              <a:buFont typeface="Arial" panose="020B0604020202020204" pitchFamily="34" charset="0"/>
              <a:buChar char="•"/>
            </a:pPr>
            <a:r>
              <a:rPr lang="en-US" sz="1200" dirty="0">
                <a:solidFill>
                  <a:srgbClr val="22374E"/>
                </a:solidFill>
                <a:latin typeface="Arial" panose="020B0604020202020204" pitchFamily="34" charset="0"/>
                <a:cs typeface="Arial" panose="020B0604020202020204" pitchFamily="34" charset="0"/>
              </a:rPr>
              <a:t>Shares best practices or advice on improvements</a:t>
            </a:r>
          </a:p>
        </p:txBody>
      </p:sp>
      <p:sp>
        <p:nvSpPr>
          <p:cNvPr id="55" name="Rectangle 54">
            <a:extLst>
              <a:ext uri="{FF2B5EF4-FFF2-40B4-BE49-F238E27FC236}">
                <a16:creationId xmlns:a16="http://schemas.microsoft.com/office/drawing/2014/main" id="{0401551D-7175-0547-BF3B-F7C4088357FC}"/>
              </a:ext>
            </a:extLst>
          </p:cNvPr>
          <p:cNvSpPr/>
          <p:nvPr/>
        </p:nvSpPr>
        <p:spPr>
          <a:xfrm>
            <a:off x="4090720" y="5606590"/>
            <a:ext cx="4011493" cy="307318"/>
          </a:xfrm>
          <a:prstGeom prst="rect">
            <a:avLst/>
          </a:prstGeom>
          <a:solidFill>
            <a:srgbClr val="6666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38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160847E8-64F5-F14B-A3A8-FAD4F5D691D5}"/>
              </a:ext>
            </a:extLst>
          </p:cNvPr>
          <p:cNvSpPr txBox="1">
            <a:spLocks/>
          </p:cNvSpPr>
          <p:nvPr/>
        </p:nvSpPr>
        <p:spPr>
          <a:xfrm>
            <a:off x="905256" y="2359152"/>
            <a:ext cx="4066167" cy="35757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300" dirty="0">
                <a:solidFill>
                  <a:srgbClr val="22374E"/>
                </a:solidFill>
                <a:latin typeface="Arial" panose="020B0604020202020204" pitchFamily="34" charset="0"/>
                <a:cs typeface="Arial" panose="020B0604020202020204" pitchFamily="34" charset="0"/>
              </a:rPr>
              <a:t>The chart template on the next slide displays the board of directors, regulators/examiners, senior leadership/executive team and the roles that fall under each line of defense. This is a more detailed view of your organizational structure as it relates to TPRM, designed left to right.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Add, remove or rearrange as it relates to your organization.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We’ve provided a snippet of responsibilities you can include for easy reference as well.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Refer to your organization’s policy and/or the supporting eBook for more responsibilities that may be required, or edits needed, to make this chart customized to your organization.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When you’re done editing, print it out or save it to your files!</a:t>
            </a:r>
          </a:p>
        </p:txBody>
      </p:sp>
      <p:sp>
        <p:nvSpPr>
          <p:cNvPr id="8" name="TextBox 7">
            <a:extLst>
              <a:ext uri="{FF2B5EF4-FFF2-40B4-BE49-F238E27FC236}">
                <a16:creationId xmlns:a16="http://schemas.microsoft.com/office/drawing/2014/main" id="{2F10B6A7-5470-0C42-A7D8-175774D7259F}"/>
              </a:ext>
            </a:extLst>
          </p:cNvPr>
          <p:cNvSpPr txBox="1"/>
          <p:nvPr/>
        </p:nvSpPr>
        <p:spPr>
          <a:xfrm>
            <a:off x="905256" y="1581912"/>
            <a:ext cx="4351915" cy="584775"/>
          </a:xfrm>
          <a:prstGeom prst="rect">
            <a:avLst/>
          </a:prstGeom>
          <a:noFill/>
        </p:spPr>
        <p:txBody>
          <a:bodyPr wrap="square" rtlCol="0">
            <a:spAutoFit/>
          </a:bodyPr>
          <a:lstStyle/>
          <a:p>
            <a:r>
              <a:rPr lang="en-US" sz="3200" b="1" dirty="0">
                <a:solidFill>
                  <a:srgbClr val="ED6A6E"/>
                </a:solidFill>
                <a:latin typeface="Arial" panose="020B0604020202020204" pitchFamily="34" charset="0"/>
                <a:cs typeface="Arial" panose="020B0604020202020204" pitchFamily="34" charset="0"/>
              </a:rPr>
              <a:t>Instructions:</a:t>
            </a:r>
            <a:endParaRPr lang="en-US" sz="3200" dirty="0">
              <a:solidFill>
                <a:srgbClr val="ED6A6E"/>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9AE4409-D9D4-474E-8609-65A05BA5B100}"/>
              </a:ext>
            </a:extLst>
          </p:cNvPr>
          <p:cNvPicPr>
            <a:picLocks noChangeAspect="1"/>
          </p:cNvPicPr>
          <p:nvPr/>
        </p:nvPicPr>
        <p:blipFill>
          <a:blip r:embed="rId2"/>
          <a:stretch>
            <a:fillRect/>
          </a:stretch>
        </p:blipFill>
        <p:spPr>
          <a:xfrm>
            <a:off x="5138928" y="1581912"/>
            <a:ext cx="6832348" cy="3843196"/>
          </a:xfrm>
          <a:prstGeom prst="rect">
            <a:avLst/>
          </a:prstGeom>
        </p:spPr>
      </p:pic>
    </p:spTree>
    <p:extLst>
      <p:ext uri="{BB962C8B-B14F-4D97-AF65-F5344CB8AC3E}">
        <p14:creationId xmlns:p14="http://schemas.microsoft.com/office/powerpoint/2010/main" val="360603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ED8058D-D92C-754C-B600-A1E13E5CB86D}"/>
              </a:ext>
            </a:extLst>
          </p:cNvPr>
          <p:cNvSpPr txBox="1"/>
          <p:nvPr/>
        </p:nvSpPr>
        <p:spPr>
          <a:xfrm>
            <a:off x="873606" y="5279705"/>
            <a:ext cx="2309855" cy="1169551"/>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Develops the process, procedures and projects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Reviews the policy</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Assigns TPRM 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Reviews SLA reporting to make informed decisions</a:t>
            </a:r>
          </a:p>
        </p:txBody>
      </p:sp>
      <p:sp>
        <p:nvSpPr>
          <p:cNvPr id="24" name="TextBox 23">
            <a:extLst>
              <a:ext uri="{FF2B5EF4-FFF2-40B4-BE49-F238E27FC236}">
                <a16:creationId xmlns:a16="http://schemas.microsoft.com/office/drawing/2014/main" id="{2A3580E6-F08E-7E4B-A813-57AD0F9A321F}"/>
              </a:ext>
            </a:extLst>
          </p:cNvPr>
          <p:cNvSpPr txBox="1"/>
          <p:nvPr/>
        </p:nvSpPr>
        <p:spPr>
          <a:xfrm>
            <a:off x="575282" y="3505194"/>
            <a:ext cx="2599718" cy="861774"/>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Approves vendor management policies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Sets the “tone-from-the-top” </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Remains involved in critical and high-risk vendor activities</a:t>
            </a:r>
          </a:p>
        </p:txBody>
      </p:sp>
      <p:sp>
        <p:nvSpPr>
          <p:cNvPr id="27" name="TextBox 26">
            <a:extLst>
              <a:ext uri="{FF2B5EF4-FFF2-40B4-BE49-F238E27FC236}">
                <a16:creationId xmlns:a16="http://schemas.microsoft.com/office/drawing/2014/main" id="{62E5BFC7-976B-DB43-8421-8DEA7DC6E47E}"/>
              </a:ext>
            </a:extLst>
          </p:cNvPr>
          <p:cNvSpPr txBox="1"/>
          <p:nvPr/>
        </p:nvSpPr>
        <p:spPr>
          <a:xfrm>
            <a:off x="1009078" y="1884571"/>
            <a:ext cx="2599718" cy="707886"/>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Ensures that the organization’s TPRM program is compliant with industry regulations</a:t>
            </a:r>
          </a:p>
        </p:txBody>
      </p:sp>
      <p:sp>
        <p:nvSpPr>
          <p:cNvPr id="25" name="TextBox 24">
            <a:extLst>
              <a:ext uri="{FF2B5EF4-FFF2-40B4-BE49-F238E27FC236}">
                <a16:creationId xmlns:a16="http://schemas.microsoft.com/office/drawing/2014/main" id="{838B554F-0666-574F-B16D-DF10B8E6F925}"/>
              </a:ext>
            </a:extLst>
          </p:cNvPr>
          <p:cNvSpPr txBox="1"/>
          <p:nvPr/>
        </p:nvSpPr>
        <p:spPr>
          <a:xfrm>
            <a:off x="575282" y="110060"/>
            <a:ext cx="2599718" cy="553998"/>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 guidance on how organizations need to comply with industry laws</a:t>
            </a:r>
          </a:p>
        </p:txBody>
      </p:sp>
      <p:sp>
        <p:nvSpPr>
          <p:cNvPr id="21" name="TextBox 20">
            <a:extLst>
              <a:ext uri="{FF2B5EF4-FFF2-40B4-BE49-F238E27FC236}">
                <a16:creationId xmlns:a16="http://schemas.microsoft.com/office/drawing/2014/main" id="{09D6663C-5828-6548-AA55-E31176F297B4}"/>
              </a:ext>
            </a:extLst>
          </p:cNvPr>
          <p:cNvSpPr txBox="1"/>
          <p:nvPr/>
        </p:nvSpPr>
        <p:spPr>
          <a:xfrm rot="16200000">
            <a:off x="-1276924" y="4895734"/>
            <a:ext cx="3242744" cy="461665"/>
          </a:xfrm>
          <a:prstGeom prst="rect">
            <a:avLst/>
          </a:prstGeom>
          <a:solidFill>
            <a:schemeClr val="bg1">
              <a:lumMod val="85000"/>
            </a:schemeClr>
          </a:solidFill>
          <a:ln>
            <a:solidFill>
              <a:srgbClr val="22374E"/>
            </a:solidFill>
          </a:ln>
        </p:spPr>
        <p:txBody>
          <a:bodyPr wrap="square" rtlCol="0">
            <a:spAutoFit/>
          </a:bodyPr>
          <a:lstStyle/>
          <a:p>
            <a:pPr algn="ctr"/>
            <a:r>
              <a:rPr lang="en-US" sz="2400" b="1" dirty="0">
                <a:solidFill>
                  <a:srgbClr val="22374E"/>
                </a:solidFill>
                <a:latin typeface="Arial" panose="020B0604020202020204" pitchFamily="34" charset="0"/>
                <a:cs typeface="Arial" panose="020B0604020202020204" pitchFamily="34" charset="0"/>
              </a:rPr>
              <a:t>Board of Directors</a:t>
            </a:r>
            <a:endParaRPr lang="en-US" sz="2400" dirty="0">
              <a:solidFill>
                <a:srgbClr val="22374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A75FA10-1DCB-EA4A-8E21-C22156F2422A}"/>
              </a:ext>
            </a:extLst>
          </p:cNvPr>
          <p:cNvSpPr txBox="1"/>
          <p:nvPr/>
        </p:nvSpPr>
        <p:spPr>
          <a:xfrm rot="16200000">
            <a:off x="-1276922" y="1500599"/>
            <a:ext cx="3242742" cy="461665"/>
          </a:xfrm>
          <a:prstGeom prst="rect">
            <a:avLst/>
          </a:prstGeom>
          <a:solidFill>
            <a:schemeClr val="bg1">
              <a:lumMod val="85000"/>
            </a:schemeClr>
          </a:solidFill>
          <a:ln>
            <a:solidFill>
              <a:srgbClr val="22374E"/>
            </a:solidFill>
          </a:ln>
        </p:spPr>
        <p:txBody>
          <a:bodyPr wrap="square" rtlCol="0">
            <a:spAutoFit/>
          </a:bodyPr>
          <a:lstStyle/>
          <a:p>
            <a:pPr algn="ctr"/>
            <a:r>
              <a:rPr lang="en-US" sz="2400" b="1" dirty="0">
                <a:solidFill>
                  <a:srgbClr val="22374E"/>
                </a:solidFill>
                <a:latin typeface="Arial" panose="020B0604020202020204" pitchFamily="34" charset="0"/>
                <a:cs typeface="Arial" panose="020B0604020202020204" pitchFamily="34" charset="0"/>
              </a:rPr>
              <a:t>Regulators</a:t>
            </a:r>
            <a:endParaRPr lang="en-US" sz="2400" dirty="0">
              <a:solidFill>
                <a:srgbClr val="22374E"/>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3A8DF59-DFCE-F746-B4BD-6708AC054C04}"/>
              </a:ext>
            </a:extLst>
          </p:cNvPr>
          <p:cNvSpPr txBox="1"/>
          <p:nvPr/>
        </p:nvSpPr>
        <p:spPr>
          <a:xfrm>
            <a:off x="1009077" y="1576794"/>
            <a:ext cx="2599718"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Examiners</a:t>
            </a:r>
            <a:endParaRPr lang="en-US" sz="1400" dirty="0">
              <a:solidFill>
                <a:srgbClr val="22374E"/>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C13FBEC1-0AEA-8D49-9025-F32B77D8E259}"/>
              </a:ext>
            </a:extLst>
          </p:cNvPr>
          <p:cNvCxnSpPr>
            <a:cxnSpLocks/>
            <a:stCxn id="22" idx="2"/>
            <a:endCxn id="26" idx="1"/>
          </p:cNvCxnSpPr>
          <p:nvPr/>
        </p:nvCxnSpPr>
        <p:spPr>
          <a:xfrm flipV="1">
            <a:off x="575282" y="1730683"/>
            <a:ext cx="433795" cy="749"/>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AEE1E1AD-A260-6C46-80BC-6A67BFC29D52}"/>
              </a:ext>
            </a:extLst>
          </p:cNvPr>
          <p:cNvSpPr txBox="1"/>
          <p:nvPr/>
        </p:nvSpPr>
        <p:spPr>
          <a:xfrm>
            <a:off x="873606" y="4971928"/>
            <a:ext cx="2309855" cy="307777"/>
          </a:xfrm>
          <a:prstGeom prst="rect">
            <a:avLst/>
          </a:prstGeom>
          <a:solidFill>
            <a:schemeClr val="bg1">
              <a:lumMod val="85000"/>
            </a:schemeClr>
          </a:solidFill>
          <a:ln>
            <a:solidFill>
              <a:srgbClr val="22374E"/>
            </a:solidFill>
          </a:ln>
        </p:spPr>
        <p:txBody>
          <a:bodyPr wrap="square" rtlCol="0">
            <a:spAutoFit/>
          </a:bodyPr>
          <a:lstStyle/>
          <a:p>
            <a:pPr lvl="0" algn="ctr"/>
            <a:r>
              <a:rPr lang="en-US" sz="1400" b="1" dirty="0">
                <a:solidFill>
                  <a:srgbClr val="22374E"/>
                </a:solidFill>
                <a:latin typeface="Arial" panose="020B0604020202020204" pitchFamily="34" charset="0"/>
                <a:cs typeface="Arial" panose="020B0604020202020204" pitchFamily="34" charset="0"/>
              </a:rPr>
              <a:t>Senior Leadership</a:t>
            </a:r>
          </a:p>
        </p:txBody>
      </p:sp>
      <p:cxnSp>
        <p:nvCxnSpPr>
          <p:cNvPr id="29" name="Straight Connector 28">
            <a:extLst>
              <a:ext uri="{FF2B5EF4-FFF2-40B4-BE49-F238E27FC236}">
                <a16:creationId xmlns:a16="http://schemas.microsoft.com/office/drawing/2014/main" id="{C519E85A-6377-3D4D-8314-109BDED6584C}"/>
              </a:ext>
            </a:extLst>
          </p:cNvPr>
          <p:cNvCxnSpPr>
            <a:cxnSpLocks/>
            <a:stCxn id="21" idx="2"/>
            <a:endCxn id="28" idx="1"/>
          </p:cNvCxnSpPr>
          <p:nvPr/>
        </p:nvCxnSpPr>
        <p:spPr>
          <a:xfrm flipV="1">
            <a:off x="575281" y="5125817"/>
            <a:ext cx="298325" cy="750"/>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C031FB83-A16A-D94A-9062-95531CF5DAA3}"/>
              </a:ext>
            </a:extLst>
          </p:cNvPr>
          <p:cNvSpPr txBox="1"/>
          <p:nvPr/>
        </p:nvSpPr>
        <p:spPr>
          <a:xfrm>
            <a:off x="3640660" y="4971928"/>
            <a:ext cx="1653561"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Lines of Defense</a:t>
            </a:r>
            <a:endParaRPr lang="en-US" sz="1400" dirty="0">
              <a:solidFill>
                <a:srgbClr val="22374E"/>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D0C307A9-DB83-1C45-86F0-431212BCFA7A}"/>
              </a:ext>
            </a:extLst>
          </p:cNvPr>
          <p:cNvCxnSpPr>
            <a:cxnSpLocks/>
            <a:stCxn id="28" idx="3"/>
            <a:endCxn id="31" idx="1"/>
          </p:cNvCxnSpPr>
          <p:nvPr/>
        </p:nvCxnSpPr>
        <p:spPr>
          <a:xfrm>
            <a:off x="3183461" y="5125817"/>
            <a:ext cx="457199" cy="0"/>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EB36553-4F77-0648-B0E0-EB6EF0870A9A}"/>
              </a:ext>
            </a:extLst>
          </p:cNvPr>
          <p:cNvSpPr txBox="1"/>
          <p:nvPr/>
        </p:nvSpPr>
        <p:spPr>
          <a:xfrm>
            <a:off x="5539879" y="4910372"/>
            <a:ext cx="2103657" cy="430887"/>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First line of defense </a:t>
            </a:r>
          </a:p>
          <a:p>
            <a:pPr algn="ctr"/>
            <a:r>
              <a:rPr lang="en-US" sz="1000" dirty="0">
                <a:solidFill>
                  <a:schemeClr val="bg1"/>
                </a:solidFill>
                <a:latin typeface="Arial" panose="020B0604020202020204" pitchFamily="34" charset="0"/>
                <a:cs typeface="Arial" panose="020B0604020202020204" pitchFamily="34" charset="0"/>
              </a:rPr>
              <a:t>Lines of Business (Departments)</a:t>
            </a:r>
          </a:p>
        </p:txBody>
      </p:sp>
      <p:sp>
        <p:nvSpPr>
          <p:cNvPr id="23" name="TextBox 22">
            <a:extLst>
              <a:ext uri="{FF2B5EF4-FFF2-40B4-BE49-F238E27FC236}">
                <a16:creationId xmlns:a16="http://schemas.microsoft.com/office/drawing/2014/main" id="{9CF4E596-FB74-944F-A8CA-054B53CE205E}"/>
              </a:ext>
            </a:extLst>
          </p:cNvPr>
          <p:cNvSpPr txBox="1"/>
          <p:nvPr/>
        </p:nvSpPr>
        <p:spPr>
          <a:xfrm>
            <a:off x="5874971" y="5765909"/>
            <a:ext cx="1441135" cy="276999"/>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Vendor Owner</a:t>
            </a:r>
          </a:p>
        </p:txBody>
      </p:sp>
      <p:sp>
        <p:nvSpPr>
          <p:cNvPr id="33" name="TextBox 32">
            <a:extLst>
              <a:ext uri="{FF2B5EF4-FFF2-40B4-BE49-F238E27FC236}">
                <a16:creationId xmlns:a16="http://schemas.microsoft.com/office/drawing/2014/main" id="{EDBDD88D-9A9A-964A-8AB2-155EADC9D8FD}"/>
              </a:ext>
            </a:extLst>
          </p:cNvPr>
          <p:cNvSpPr txBox="1"/>
          <p:nvPr/>
        </p:nvSpPr>
        <p:spPr>
          <a:xfrm>
            <a:off x="9002253" y="5765909"/>
            <a:ext cx="1360948" cy="276999"/>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Vendors</a:t>
            </a:r>
          </a:p>
        </p:txBody>
      </p:sp>
      <p:cxnSp>
        <p:nvCxnSpPr>
          <p:cNvPr id="34" name="Straight Connector 33">
            <a:extLst>
              <a:ext uri="{FF2B5EF4-FFF2-40B4-BE49-F238E27FC236}">
                <a16:creationId xmlns:a16="http://schemas.microsoft.com/office/drawing/2014/main" id="{BAAE1039-DBB1-4A48-A2B9-A6271965C40A}"/>
              </a:ext>
            </a:extLst>
          </p:cNvPr>
          <p:cNvCxnSpPr>
            <a:cxnSpLocks/>
          </p:cNvCxnSpPr>
          <p:nvPr/>
        </p:nvCxnSpPr>
        <p:spPr>
          <a:xfrm>
            <a:off x="5283454" y="5125817"/>
            <a:ext cx="0" cy="0"/>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3BF7A055-20DC-BF47-A39F-261E5E8CE909}"/>
              </a:ext>
            </a:extLst>
          </p:cNvPr>
          <p:cNvSpPr txBox="1"/>
          <p:nvPr/>
        </p:nvSpPr>
        <p:spPr>
          <a:xfrm>
            <a:off x="5874130" y="6042908"/>
            <a:ext cx="2989859" cy="707886"/>
          </a:xfrm>
          <a:prstGeom prst="rect">
            <a:avLst/>
          </a:prstGeom>
          <a:solidFill>
            <a:srgbClr val="2DD2A6">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Manages the vendor relationship day-to-day</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Completes risk assessments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Monitors and reports on vendor performance</a:t>
            </a:r>
          </a:p>
        </p:txBody>
      </p:sp>
      <p:cxnSp>
        <p:nvCxnSpPr>
          <p:cNvPr id="37" name="Straight Connector 36">
            <a:extLst>
              <a:ext uri="{FF2B5EF4-FFF2-40B4-BE49-F238E27FC236}">
                <a16:creationId xmlns:a16="http://schemas.microsoft.com/office/drawing/2014/main" id="{7FA90F74-71A1-3342-8A02-EED8E8061AC1}"/>
              </a:ext>
            </a:extLst>
          </p:cNvPr>
          <p:cNvCxnSpPr>
            <a:cxnSpLocks/>
            <a:stCxn id="31" idx="3"/>
            <a:endCxn id="16" idx="1"/>
          </p:cNvCxnSpPr>
          <p:nvPr/>
        </p:nvCxnSpPr>
        <p:spPr>
          <a:xfrm flipV="1">
            <a:off x="5294221" y="5125816"/>
            <a:ext cx="245658" cy="1"/>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202123F-7E4C-A040-B62A-ED008984862F}"/>
              </a:ext>
            </a:extLst>
          </p:cNvPr>
          <p:cNvCxnSpPr>
            <a:cxnSpLocks/>
            <a:stCxn id="23" idx="0"/>
            <a:endCxn id="16" idx="2"/>
          </p:cNvCxnSpPr>
          <p:nvPr/>
        </p:nvCxnSpPr>
        <p:spPr>
          <a:xfrm flipH="1" flipV="1">
            <a:off x="6591708" y="5341259"/>
            <a:ext cx="3831" cy="424650"/>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BDA4E000-FC24-0C42-9A32-0F08A24E3E83}"/>
              </a:ext>
            </a:extLst>
          </p:cNvPr>
          <p:cNvSpPr txBox="1"/>
          <p:nvPr/>
        </p:nvSpPr>
        <p:spPr>
          <a:xfrm>
            <a:off x="9002252" y="6042908"/>
            <a:ext cx="2989859" cy="553998"/>
          </a:xfrm>
          <a:prstGeom prst="rect">
            <a:avLst/>
          </a:prstGeom>
          <a:solidFill>
            <a:srgbClr val="2DD2A6">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the product or service to your organization</a:t>
            </a:r>
          </a:p>
        </p:txBody>
      </p:sp>
      <p:cxnSp>
        <p:nvCxnSpPr>
          <p:cNvPr id="44" name="Straight Connector 43">
            <a:extLst>
              <a:ext uri="{FF2B5EF4-FFF2-40B4-BE49-F238E27FC236}">
                <a16:creationId xmlns:a16="http://schemas.microsoft.com/office/drawing/2014/main" id="{6A952B98-1BDA-7940-AB27-26DCE2CF1FEF}"/>
              </a:ext>
            </a:extLst>
          </p:cNvPr>
          <p:cNvCxnSpPr>
            <a:cxnSpLocks/>
            <a:endCxn id="33" idx="1"/>
          </p:cNvCxnSpPr>
          <p:nvPr/>
        </p:nvCxnSpPr>
        <p:spPr>
          <a:xfrm>
            <a:off x="7316106" y="5904408"/>
            <a:ext cx="1686147" cy="1"/>
          </a:xfrm>
          <a:prstGeom prst="line">
            <a:avLst/>
          </a:prstGeom>
          <a:ln w="12700">
            <a:solidFill>
              <a:srgbClr val="22374E"/>
            </a:solidFill>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7A2E9316-A64B-3B4A-8611-A252AF0F4774}"/>
              </a:ext>
            </a:extLst>
          </p:cNvPr>
          <p:cNvSpPr txBox="1"/>
          <p:nvPr/>
        </p:nvSpPr>
        <p:spPr>
          <a:xfrm>
            <a:off x="4657229" y="107206"/>
            <a:ext cx="2378571" cy="430887"/>
          </a:xfrm>
          <a:prstGeom prst="rect">
            <a:avLst/>
          </a:prstGeom>
          <a:solidFill>
            <a:srgbClr val="ED6A6E"/>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Third line of defense </a:t>
            </a:r>
          </a:p>
          <a:p>
            <a:pPr algn="ctr"/>
            <a:r>
              <a:rPr lang="en-US" sz="1000" dirty="0">
                <a:solidFill>
                  <a:schemeClr val="bg1"/>
                </a:solidFill>
                <a:latin typeface="Arial" panose="020B0604020202020204" pitchFamily="34" charset="0"/>
                <a:cs typeface="Arial" panose="020B0604020202020204" pitchFamily="34" charset="0"/>
              </a:rPr>
              <a:t>Internal Audit</a:t>
            </a:r>
          </a:p>
        </p:txBody>
      </p:sp>
      <p:sp>
        <p:nvSpPr>
          <p:cNvPr id="47" name="TextBox 46">
            <a:extLst>
              <a:ext uri="{FF2B5EF4-FFF2-40B4-BE49-F238E27FC236}">
                <a16:creationId xmlns:a16="http://schemas.microsoft.com/office/drawing/2014/main" id="{2A299D9C-EA9C-8D4E-8816-88964132CAA2}"/>
              </a:ext>
            </a:extLst>
          </p:cNvPr>
          <p:cNvSpPr txBox="1"/>
          <p:nvPr/>
        </p:nvSpPr>
        <p:spPr>
          <a:xfrm>
            <a:off x="4657229" y="534975"/>
            <a:ext cx="2378571" cy="707886"/>
          </a:xfrm>
          <a:prstGeom prst="rect">
            <a:avLst/>
          </a:prstGeom>
          <a:solidFill>
            <a:srgbClr val="ED6A6E">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Identifies program gaps or issues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Shares best practices or advice on improvements</a:t>
            </a:r>
          </a:p>
        </p:txBody>
      </p:sp>
      <p:cxnSp>
        <p:nvCxnSpPr>
          <p:cNvPr id="49" name="Elbow Connector 48">
            <a:extLst>
              <a:ext uri="{FF2B5EF4-FFF2-40B4-BE49-F238E27FC236}">
                <a16:creationId xmlns:a16="http://schemas.microsoft.com/office/drawing/2014/main" id="{340D31B8-B639-1E45-85BE-E81E6E22374F}"/>
              </a:ext>
            </a:extLst>
          </p:cNvPr>
          <p:cNvCxnSpPr>
            <a:cxnSpLocks/>
            <a:stCxn id="31" idx="0"/>
            <a:endCxn id="46" idx="1"/>
          </p:cNvCxnSpPr>
          <p:nvPr/>
        </p:nvCxnSpPr>
        <p:spPr>
          <a:xfrm rot="5400000" flipH="1" flipV="1">
            <a:off x="2237696" y="2552395"/>
            <a:ext cx="4649278" cy="189788"/>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C71EE01-8C65-FA40-B95E-798492484A7F}"/>
              </a:ext>
            </a:extLst>
          </p:cNvPr>
          <p:cNvSpPr txBox="1"/>
          <p:nvPr/>
        </p:nvSpPr>
        <p:spPr>
          <a:xfrm>
            <a:off x="4932143" y="1999399"/>
            <a:ext cx="2103657" cy="1046440"/>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Second line of defense</a:t>
            </a:r>
          </a:p>
          <a:p>
            <a:pPr algn="ctr"/>
            <a:r>
              <a:rPr lang="en-US" sz="1000" dirty="0">
                <a:solidFill>
                  <a:schemeClr val="bg1"/>
                </a:solidFill>
                <a:latin typeface="Arial" panose="020B0604020202020204" pitchFamily="34" charset="0"/>
                <a:ea typeface="Calibri" panose="020F0502020204030204" pitchFamily="34" charset="0"/>
                <a:cs typeface="Arial" panose="020B0604020202020204" pitchFamily="34" charset="0"/>
              </a:rPr>
              <a:t>Dedicated Third-Party Risk Management Team/Third-Party Risk Manager/Third-Party Risk Management/Enterprise Risk/Compliance Department</a:t>
            </a:r>
            <a:endParaRPr lang="en-US" sz="1000"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D2C7A1E-7FDA-724E-84E8-EEDDB419DEB3}"/>
              </a:ext>
            </a:extLst>
          </p:cNvPr>
          <p:cNvSpPr txBox="1"/>
          <p:nvPr/>
        </p:nvSpPr>
        <p:spPr>
          <a:xfrm>
            <a:off x="4926775" y="3055089"/>
            <a:ext cx="2103657" cy="1015663"/>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Oversees vendor risk</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Escalates issues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Identifies emerging risks and reports to senior leadership and the board</a:t>
            </a:r>
          </a:p>
        </p:txBody>
      </p:sp>
      <p:cxnSp>
        <p:nvCxnSpPr>
          <p:cNvPr id="54" name="Straight Connector 53">
            <a:extLst>
              <a:ext uri="{FF2B5EF4-FFF2-40B4-BE49-F238E27FC236}">
                <a16:creationId xmlns:a16="http://schemas.microsoft.com/office/drawing/2014/main" id="{0E5A1283-C995-7A47-B53C-30681AA836B1}"/>
              </a:ext>
            </a:extLst>
          </p:cNvPr>
          <p:cNvCxnSpPr>
            <a:cxnSpLocks/>
          </p:cNvCxnSpPr>
          <p:nvPr/>
        </p:nvCxnSpPr>
        <p:spPr>
          <a:xfrm>
            <a:off x="4467441" y="2368731"/>
            <a:ext cx="464702" cy="0"/>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52CB395-9A9C-164C-AA86-C2F37AE05574}"/>
              </a:ext>
            </a:extLst>
          </p:cNvPr>
          <p:cNvSpPr txBox="1"/>
          <p:nvPr/>
        </p:nvSpPr>
        <p:spPr>
          <a:xfrm>
            <a:off x="7387755" y="1504088"/>
            <a:ext cx="2102816"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Subject Matter Experts</a:t>
            </a:r>
          </a:p>
        </p:txBody>
      </p:sp>
      <p:sp>
        <p:nvSpPr>
          <p:cNvPr id="56" name="TextBox 55">
            <a:extLst>
              <a:ext uri="{FF2B5EF4-FFF2-40B4-BE49-F238E27FC236}">
                <a16:creationId xmlns:a16="http://schemas.microsoft.com/office/drawing/2014/main" id="{045B0906-C0E4-8E49-9C42-88BCEA5BE3CA}"/>
              </a:ext>
            </a:extLst>
          </p:cNvPr>
          <p:cNvSpPr txBox="1"/>
          <p:nvPr/>
        </p:nvSpPr>
        <p:spPr>
          <a:xfrm>
            <a:off x="7386914" y="1781087"/>
            <a:ext cx="2103657" cy="861774"/>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 formal assessments of the sufficiency of the vendor’s controls and the severity of gaps or issues</a:t>
            </a:r>
          </a:p>
        </p:txBody>
      </p:sp>
      <p:cxnSp>
        <p:nvCxnSpPr>
          <p:cNvPr id="57" name="Elbow Connector 56">
            <a:extLst>
              <a:ext uri="{FF2B5EF4-FFF2-40B4-BE49-F238E27FC236}">
                <a16:creationId xmlns:a16="http://schemas.microsoft.com/office/drawing/2014/main" id="{56F64A85-6F9C-6A4C-A23E-DA63C912C6A9}"/>
              </a:ext>
            </a:extLst>
          </p:cNvPr>
          <p:cNvCxnSpPr>
            <a:cxnSpLocks/>
            <a:stCxn id="50" idx="3"/>
            <a:endCxn id="55" idx="1"/>
          </p:cNvCxnSpPr>
          <p:nvPr/>
        </p:nvCxnSpPr>
        <p:spPr>
          <a:xfrm flipV="1">
            <a:off x="7035800" y="1642588"/>
            <a:ext cx="351955" cy="745673"/>
          </a:xfrm>
          <a:prstGeom prst="bentConnector3">
            <a:avLst>
              <a:gd name="adj1" fmla="val 50000"/>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0B09050-4467-754F-9DDF-4451E793F134}"/>
              </a:ext>
            </a:extLst>
          </p:cNvPr>
          <p:cNvSpPr txBox="1"/>
          <p:nvPr/>
        </p:nvSpPr>
        <p:spPr>
          <a:xfrm>
            <a:off x="9802635" y="122594"/>
            <a:ext cx="2102816"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Compliance</a:t>
            </a:r>
          </a:p>
        </p:txBody>
      </p:sp>
      <p:sp>
        <p:nvSpPr>
          <p:cNvPr id="66" name="TextBox 65">
            <a:extLst>
              <a:ext uri="{FF2B5EF4-FFF2-40B4-BE49-F238E27FC236}">
                <a16:creationId xmlns:a16="http://schemas.microsoft.com/office/drawing/2014/main" id="{33CCB09D-E50D-634F-9027-130D173E85C2}"/>
              </a:ext>
            </a:extLst>
          </p:cNvPr>
          <p:cNvSpPr txBox="1"/>
          <p:nvPr/>
        </p:nvSpPr>
        <p:spPr>
          <a:xfrm>
            <a:off x="9801794" y="399593"/>
            <a:ext cx="2103657" cy="553998"/>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r>
              <a:rPr lang="en-US" sz="1000" b="1" dirty="0">
                <a:solidFill>
                  <a:srgbClr val="22374E"/>
                </a:solidFill>
              </a:rPr>
              <a:t>:</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compliance</a:t>
            </a:r>
            <a:endParaRPr lang="en-US" sz="1000" b="1" dirty="0">
              <a:solidFill>
                <a:srgbClr val="22374E"/>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9ED6646B-1335-EC4C-8325-8DB3B0CF296E}"/>
              </a:ext>
            </a:extLst>
          </p:cNvPr>
          <p:cNvSpPr txBox="1"/>
          <p:nvPr/>
        </p:nvSpPr>
        <p:spPr>
          <a:xfrm>
            <a:off x="9802635" y="1185789"/>
            <a:ext cx="2102816"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InfoSec</a:t>
            </a:r>
          </a:p>
        </p:txBody>
      </p:sp>
      <p:sp>
        <p:nvSpPr>
          <p:cNvPr id="68" name="TextBox 67">
            <a:extLst>
              <a:ext uri="{FF2B5EF4-FFF2-40B4-BE49-F238E27FC236}">
                <a16:creationId xmlns:a16="http://schemas.microsoft.com/office/drawing/2014/main" id="{02C55621-2560-684B-8226-2BBBD4F281A0}"/>
              </a:ext>
            </a:extLst>
          </p:cNvPr>
          <p:cNvSpPr txBox="1"/>
          <p:nvPr/>
        </p:nvSpPr>
        <p:spPr>
          <a:xfrm>
            <a:off x="9801794" y="1462788"/>
            <a:ext cx="2103657"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information security controls</a:t>
            </a:r>
            <a:endParaRPr lang="en-US" sz="1000" b="1" dirty="0">
              <a:solidFill>
                <a:srgbClr val="22374E"/>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8CD9D207-A449-9442-8C1A-35AC09280222}"/>
              </a:ext>
            </a:extLst>
          </p:cNvPr>
          <p:cNvSpPr txBox="1"/>
          <p:nvPr/>
        </p:nvSpPr>
        <p:spPr>
          <a:xfrm>
            <a:off x="9811716" y="2414543"/>
            <a:ext cx="2102816"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Business Continuity</a:t>
            </a:r>
          </a:p>
        </p:txBody>
      </p:sp>
      <p:sp>
        <p:nvSpPr>
          <p:cNvPr id="70" name="TextBox 69">
            <a:extLst>
              <a:ext uri="{FF2B5EF4-FFF2-40B4-BE49-F238E27FC236}">
                <a16:creationId xmlns:a16="http://schemas.microsoft.com/office/drawing/2014/main" id="{B7E71003-6915-E14D-BEA9-DA9C8218F63B}"/>
              </a:ext>
            </a:extLst>
          </p:cNvPr>
          <p:cNvSpPr txBox="1"/>
          <p:nvPr/>
        </p:nvSpPr>
        <p:spPr>
          <a:xfrm>
            <a:off x="9810875" y="2691542"/>
            <a:ext cx="2103657" cy="553998"/>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BC/DR plans</a:t>
            </a:r>
            <a:endParaRPr lang="en-US" sz="1000" b="1" dirty="0">
              <a:solidFill>
                <a:srgbClr val="22374E"/>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8B57F93-BA45-754D-9117-E7217385E427}"/>
              </a:ext>
            </a:extLst>
          </p:cNvPr>
          <p:cNvSpPr txBox="1"/>
          <p:nvPr/>
        </p:nvSpPr>
        <p:spPr>
          <a:xfrm>
            <a:off x="9811715" y="3516754"/>
            <a:ext cx="2093735"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Finance</a:t>
            </a:r>
          </a:p>
        </p:txBody>
      </p:sp>
      <p:sp>
        <p:nvSpPr>
          <p:cNvPr id="72" name="TextBox 71">
            <a:extLst>
              <a:ext uri="{FF2B5EF4-FFF2-40B4-BE49-F238E27FC236}">
                <a16:creationId xmlns:a16="http://schemas.microsoft.com/office/drawing/2014/main" id="{FD7AB819-3EBF-B548-ABC6-D98BEE8FE644}"/>
              </a:ext>
            </a:extLst>
          </p:cNvPr>
          <p:cNvSpPr txBox="1"/>
          <p:nvPr/>
        </p:nvSpPr>
        <p:spPr>
          <a:xfrm>
            <a:off x="9810875" y="3793753"/>
            <a:ext cx="2103657" cy="553998"/>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 on the vendor’s finances </a:t>
            </a:r>
          </a:p>
        </p:txBody>
      </p:sp>
      <p:sp>
        <p:nvSpPr>
          <p:cNvPr id="73" name="TextBox 72">
            <a:extLst>
              <a:ext uri="{FF2B5EF4-FFF2-40B4-BE49-F238E27FC236}">
                <a16:creationId xmlns:a16="http://schemas.microsoft.com/office/drawing/2014/main" id="{97BD90BE-1F86-2640-9250-A8B33E9472AC}"/>
              </a:ext>
            </a:extLst>
          </p:cNvPr>
          <p:cNvSpPr txBox="1"/>
          <p:nvPr/>
        </p:nvSpPr>
        <p:spPr>
          <a:xfrm>
            <a:off x="9811716" y="4624761"/>
            <a:ext cx="2093734"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Legal</a:t>
            </a:r>
          </a:p>
        </p:txBody>
      </p:sp>
      <p:sp>
        <p:nvSpPr>
          <p:cNvPr id="74" name="TextBox 73">
            <a:extLst>
              <a:ext uri="{FF2B5EF4-FFF2-40B4-BE49-F238E27FC236}">
                <a16:creationId xmlns:a16="http://schemas.microsoft.com/office/drawing/2014/main" id="{BE096127-FB81-F54E-93FE-F12B46E87BE6}"/>
              </a:ext>
            </a:extLst>
          </p:cNvPr>
          <p:cNvSpPr txBox="1"/>
          <p:nvPr/>
        </p:nvSpPr>
        <p:spPr>
          <a:xfrm>
            <a:off x="9810875" y="4901760"/>
            <a:ext cx="2103657" cy="553998"/>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 contract</a:t>
            </a:r>
            <a:endParaRPr lang="en-US" sz="1000" b="1" dirty="0">
              <a:solidFill>
                <a:srgbClr val="22374E"/>
              </a:solidFill>
              <a:latin typeface="Arial" panose="020B0604020202020204" pitchFamily="34" charset="0"/>
              <a:cs typeface="Arial" panose="020B0604020202020204" pitchFamily="34" charset="0"/>
            </a:endParaRPr>
          </a:p>
        </p:txBody>
      </p:sp>
      <p:cxnSp>
        <p:nvCxnSpPr>
          <p:cNvPr id="75" name="Elbow Connector 74">
            <a:extLst>
              <a:ext uri="{FF2B5EF4-FFF2-40B4-BE49-F238E27FC236}">
                <a16:creationId xmlns:a16="http://schemas.microsoft.com/office/drawing/2014/main" id="{EA966DC3-D01B-B846-8012-E686C3BD9F1A}"/>
              </a:ext>
            </a:extLst>
          </p:cNvPr>
          <p:cNvCxnSpPr>
            <a:cxnSpLocks/>
            <a:endCxn id="65" idx="1"/>
          </p:cNvCxnSpPr>
          <p:nvPr/>
        </p:nvCxnSpPr>
        <p:spPr>
          <a:xfrm rot="5400000" flipH="1" flipV="1">
            <a:off x="8993531" y="832266"/>
            <a:ext cx="1380276" cy="237932"/>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EFDA7075-112B-6045-9109-07D4E9CC590B}"/>
              </a:ext>
            </a:extLst>
          </p:cNvPr>
          <p:cNvCxnSpPr>
            <a:cxnSpLocks/>
            <a:stCxn id="55" idx="3"/>
            <a:endCxn id="67" idx="1"/>
          </p:cNvCxnSpPr>
          <p:nvPr/>
        </p:nvCxnSpPr>
        <p:spPr>
          <a:xfrm flipV="1">
            <a:off x="9490571" y="1324289"/>
            <a:ext cx="312064" cy="318299"/>
          </a:xfrm>
          <a:prstGeom prst="bentConnector3">
            <a:avLst>
              <a:gd name="adj1" fmla="val 50000"/>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988E03FC-3635-954D-9F8D-C59FC79C25D6}"/>
              </a:ext>
            </a:extLst>
          </p:cNvPr>
          <p:cNvCxnSpPr>
            <a:cxnSpLocks/>
            <a:endCxn id="69" idx="1"/>
          </p:cNvCxnSpPr>
          <p:nvPr/>
        </p:nvCxnSpPr>
        <p:spPr>
          <a:xfrm rot="16200000" flipH="1">
            <a:off x="9232792" y="1974119"/>
            <a:ext cx="911674" cy="246174"/>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2FD85B5B-1C77-6A40-AA7A-58C66E6C5F06}"/>
              </a:ext>
            </a:extLst>
          </p:cNvPr>
          <p:cNvCxnSpPr>
            <a:cxnSpLocks/>
            <a:endCxn id="71" idx="1"/>
          </p:cNvCxnSpPr>
          <p:nvPr/>
        </p:nvCxnSpPr>
        <p:spPr>
          <a:xfrm rot="16200000" flipH="1">
            <a:off x="8681475" y="2525014"/>
            <a:ext cx="2013886" cy="246594"/>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D7261E8C-6328-4B46-A6BC-C7784E6B58F2}"/>
              </a:ext>
            </a:extLst>
          </p:cNvPr>
          <p:cNvCxnSpPr>
            <a:cxnSpLocks/>
            <a:endCxn id="73" idx="1"/>
          </p:cNvCxnSpPr>
          <p:nvPr/>
        </p:nvCxnSpPr>
        <p:spPr>
          <a:xfrm rot="16200000" flipH="1">
            <a:off x="8127169" y="3078714"/>
            <a:ext cx="3122500" cy="246594"/>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71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981E857-5D34-5047-8227-D9FEA8829ACA}"/>
              </a:ext>
            </a:extLst>
          </p:cNvPr>
          <p:cNvSpPr txBox="1">
            <a:spLocks/>
          </p:cNvSpPr>
          <p:nvPr/>
        </p:nvSpPr>
        <p:spPr>
          <a:xfrm>
            <a:off x="905256" y="2359152"/>
            <a:ext cx="4066167" cy="37089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300" dirty="0">
                <a:solidFill>
                  <a:srgbClr val="22374E"/>
                </a:solidFill>
                <a:latin typeface="Arial" panose="020B0604020202020204" pitchFamily="34" charset="0"/>
                <a:cs typeface="Arial" panose="020B0604020202020204" pitchFamily="34" charset="0"/>
              </a:rPr>
              <a:t>The chart template on the next slide displays the board of directors, regulators/examiners, senior leadership/executive team and the roles that fall under each line of defense. This is a more detailed view of your organizational structure as it relates to TPRM, designed top to bottom.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Add, remove or rearrange as it relates to your organization.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We’ve provided a snippet of responsibilities you can include for easy reference as well.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Refer to your organization’s policy and/or the supporting eBook for more responsibilities that may be required, or edits needed, to make this chart customized to your organization. </a:t>
            </a:r>
          </a:p>
          <a:p>
            <a:pPr marL="285750" indent="-285750">
              <a:buFont typeface="Arial" panose="020B0604020202020204" pitchFamily="34" charset="0"/>
              <a:buChar char="•"/>
            </a:pPr>
            <a:r>
              <a:rPr lang="en-US" sz="1300" dirty="0">
                <a:solidFill>
                  <a:srgbClr val="22374E"/>
                </a:solidFill>
                <a:latin typeface="Arial" panose="020B0604020202020204" pitchFamily="34" charset="0"/>
                <a:cs typeface="Arial" panose="020B0604020202020204" pitchFamily="34" charset="0"/>
              </a:rPr>
              <a:t>When you’re done editing, print it out or save it to your files!</a:t>
            </a:r>
          </a:p>
        </p:txBody>
      </p:sp>
      <p:sp>
        <p:nvSpPr>
          <p:cNvPr id="8" name="TextBox 7">
            <a:extLst>
              <a:ext uri="{FF2B5EF4-FFF2-40B4-BE49-F238E27FC236}">
                <a16:creationId xmlns:a16="http://schemas.microsoft.com/office/drawing/2014/main" id="{6D787EA4-200B-BD48-97F3-17FA1379AA6B}"/>
              </a:ext>
            </a:extLst>
          </p:cNvPr>
          <p:cNvSpPr txBox="1"/>
          <p:nvPr/>
        </p:nvSpPr>
        <p:spPr>
          <a:xfrm>
            <a:off x="905256" y="1581912"/>
            <a:ext cx="4351915" cy="584775"/>
          </a:xfrm>
          <a:prstGeom prst="rect">
            <a:avLst/>
          </a:prstGeom>
          <a:noFill/>
        </p:spPr>
        <p:txBody>
          <a:bodyPr wrap="square" rtlCol="0">
            <a:spAutoFit/>
          </a:bodyPr>
          <a:lstStyle/>
          <a:p>
            <a:r>
              <a:rPr lang="en-US" sz="3200" b="1" dirty="0">
                <a:solidFill>
                  <a:srgbClr val="ED6A6E"/>
                </a:solidFill>
                <a:latin typeface="Arial" panose="020B0604020202020204" pitchFamily="34" charset="0"/>
                <a:cs typeface="Arial" panose="020B0604020202020204" pitchFamily="34" charset="0"/>
              </a:rPr>
              <a:t>Instructions:</a:t>
            </a:r>
            <a:endParaRPr lang="en-US" sz="3200" dirty="0">
              <a:solidFill>
                <a:srgbClr val="ED6A6E"/>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8B315FE-1216-418E-8A88-572E98050701}"/>
              </a:ext>
            </a:extLst>
          </p:cNvPr>
          <p:cNvPicPr>
            <a:picLocks noChangeAspect="1"/>
          </p:cNvPicPr>
          <p:nvPr/>
        </p:nvPicPr>
        <p:blipFill>
          <a:blip r:embed="rId2"/>
          <a:stretch>
            <a:fillRect/>
          </a:stretch>
        </p:blipFill>
        <p:spPr>
          <a:xfrm>
            <a:off x="5138928" y="1581912"/>
            <a:ext cx="6827520" cy="3840480"/>
          </a:xfrm>
          <a:prstGeom prst="rect">
            <a:avLst/>
          </a:prstGeom>
        </p:spPr>
      </p:pic>
    </p:spTree>
    <p:extLst>
      <p:ext uri="{BB962C8B-B14F-4D97-AF65-F5344CB8AC3E}">
        <p14:creationId xmlns:p14="http://schemas.microsoft.com/office/powerpoint/2010/main" val="143142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51F34523-B940-514C-B163-43A3D830FE0A}"/>
              </a:ext>
            </a:extLst>
          </p:cNvPr>
          <p:cNvSpPr txBox="1"/>
          <p:nvPr/>
        </p:nvSpPr>
        <p:spPr>
          <a:xfrm>
            <a:off x="3088653" y="117937"/>
            <a:ext cx="3655905" cy="707886"/>
          </a:xfrm>
          <a:prstGeom prst="rect">
            <a:avLst/>
          </a:prstGeom>
          <a:solidFill>
            <a:schemeClr val="bg1">
              <a:lumMod val="95000"/>
            </a:schemeClr>
          </a:solidFill>
          <a:ln w="317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Approves vendor management policies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Sets the “tone-from-the-top” </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Remains involved in critical and high-risk vendor activities</a:t>
            </a:r>
          </a:p>
        </p:txBody>
      </p:sp>
      <p:sp>
        <p:nvSpPr>
          <p:cNvPr id="43" name="TextBox 42">
            <a:extLst>
              <a:ext uri="{FF2B5EF4-FFF2-40B4-BE49-F238E27FC236}">
                <a16:creationId xmlns:a16="http://schemas.microsoft.com/office/drawing/2014/main" id="{949A433A-4ED4-D949-BCDD-2617FDC091EF}"/>
              </a:ext>
            </a:extLst>
          </p:cNvPr>
          <p:cNvSpPr txBox="1"/>
          <p:nvPr/>
        </p:nvSpPr>
        <p:spPr>
          <a:xfrm>
            <a:off x="3088654" y="945484"/>
            <a:ext cx="3655904" cy="861774"/>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Develops the process, procedures and projects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Reviews the policy</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Assigns TPRM 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Reviews SLA reporting to make informed decisions</a:t>
            </a:r>
          </a:p>
        </p:txBody>
      </p:sp>
      <p:sp>
        <p:nvSpPr>
          <p:cNvPr id="40" name="TextBox 39">
            <a:extLst>
              <a:ext uri="{FF2B5EF4-FFF2-40B4-BE49-F238E27FC236}">
                <a16:creationId xmlns:a16="http://schemas.microsoft.com/office/drawing/2014/main" id="{37DC1FCC-4F1D-D441-A360-7FF2CE77E963}"/>
              </a:ext>
            </a:extLst>
          </p:cNvPr>
          <p:cNvSpPr txBox="1"/>
          <p:nvPr/>
        </p:nvSpPr>
        <p:spPr>
          <a:xfrm>
            <a:off x="9214022" y="117937"/>
            <a:ext cx="2599718" cy="553998"/>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 guidance on how organizations need to comply with industry laws</a:t>
            </a:r>
          </a:p>
        </p:txBody>
      </p:sp>
      <p:sp>
        <p:nvSpPr>
          <p:cNvPr id="41" name="TextBox 40">
            <a:extLst>
              <a:ext uri="{FF2B5EF4-FFF2-40B4-BE49-F238E27FC236}">
                <a16:creationId xmlns:a16="http://schemas.microsoft.com/office/drawing/2014/main" id="{AF611A12-DA16-A74C-945F-92CB32A7FEA8}"/>
              </a:ext>
            </a:extLst>
          </p:cNvPr>
          <p:cNvSpPr txBox="1"/>
          <p:nvPr/>
        </p:nvSpPr>
        <p:spPr>
          <a:xfrm>
            <a:off x="9214022" y="890094"/>
            <a:ext cx="2599718" cy="707886"/>
          </a:xfrm>
          <a:prstGeom prst="rect">
            <a:avLst/>
          </a:prstGeom>
          <a:solidFill>
            <a:schemeClr val="bg1">
              <a:lumMod val="95000"/>
            </a:scheme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Ensures that the organization’s TPRM program is compliant with industry regulations</a:t>
            </a:r>
          </a:p>
        </p:txBody>
      </p:sp>
      <p:sp>
        <p:nvSpPr>
          <p:cNvPr id="24" name="TextBox 23">
            <a:extLst>
              <a:ext uri="{FF2B5EF4-FFF2-40B4-BE49-F238E27FC236}">
                <a16:creationId xmlns:a16="http://schemas.microsoft.com/office/drawing/2014/main" id="{DAAA781A-A0A2-884C-90F7-7BDF9DD75784}"/>
              </a:ext>
            </a:extLst>
          </p:cNvPr>
          <p:cNvSpPr txBox="1"/>
          <p:nvPr/>
        </p:nvSpPr>
        <p:spPr>
          <a:xfrm>
            <a:off x="1062087" y="117937"/>
            <a:ext cx="2026567"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Board of Directors</a:t>
            </a:r>
            <a:endParaRPr lang="en-US" sz="1400" dirty="0">
              <a:solidFill>
                <a:srgbClr val="22374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B7AFA2C-4580-B542-80AB-7BA82150BAEF}"/>
              </a:ext>
            </a:extLst>
          </p:cNvPr>
          <p:cNvSpPr txBox="1"/>
          <p:nvPr/>
        </p:nvSpPr>
        <p:spPr>
          <a:xfrm>
            <a:off x="1062086" y="946751"/>
            <a:ext cx="2026568" cy="307777"/>
          </a:xfrm>
          <a:prstGeom prst="rect">
            <a:avLst/>
          </a:prstGeom>
          <a:solidFill>
            <a:schemeClr val="bg1">
              <a:lumMod val="85000"/>
            </a:schemeClr>
          </a:solidFill>
          <a:ln>
            <a:solidFill>
              <a:srgbClr val="22374E"/>
            </a:solidFill>
          </a:ln>
        </p:spPr>
        <p:txBody>
          <a:bodyPr wrap="square" rtlCol="0">
            <a:spAutoFit/>
          </a:bodyPr>
          <a:lstStyle/>
          <a:p>
            <a:pPr lvl="0" algn="ctr"/>
            <a:r>
              <a:rPr lang="en-US" sz="1400" b="1" dirty="0">
                <a:solidFill>
                  <a:srgbClr val="22374E"/>
                </a:solidFill>
                <a:latin typeface="Arial" panose="020B0604020202020204" pitchFamily="34" charset="0"/>
                <a:cs typeface="Arial" panose="020B0604020202020204" pitchFamily="34" charset="0"/>
              </a:rPr>
              <a:t>Senior Leadership</a:t>
            </a:r>
          </a:p>
        </p:txBody>
      </p:sp>
      <p:sp>
        <p:nvSpPr>
          <p:cNvPr id="31" name="TextBox 30">
            <a:extLst>
              <a:ext uri="{FF2B5EF4-FFF2-40B4-BE49-F238E27FC236}">
                <a16:creationId xmlns:a16="http://schemas.microsoft.com/office/drawing/2014/main" id="{10935B8E-E0E4-3F4A-A074-2A125549B86B}"/>
              </a:ext>
            </a:extLst>
          </p:cNvPr>
          <p:cNvSpPr txBox="1"/>
          <p:nvPr/>
        </p:nvSpPr>
        <p:spPr>
          <a:xfrm>
            <a:off x="1062086" y="1922040"/>
            <a:ext cx="2026567"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Lines of Defense</a:t>
            </a:r>
            <a:endParaRPr lang="en-US" sz="1400" dirty="0">
              <a:solidFill>
                <a:srgbClr val="22374E"/>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D4F8782-02ED-B549-81A6-9A8E0EF42BDC}"/>
              </a:ext>
            </a:extLst>
          </p:cNvPr>
          <p:cNvSpPr txBox="1"/>
          <p:nvPr/>
        </p:nvSpPr>
        <p:spPr>
          <a:xfrm>
            <a:off x="98796" y="2564993"/>
            <a:ext cx="2026567" cy="430887"/>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First line of defense </a:t>
            </a:r>
          </a:p>
          <a:p>
            <a:pPr algn="ctr"/>
            <a:r>
              <a:rPr lang="en-US" sz="1000" dirty="0">
                <a:solidFill>
                  <a:schemeClr val="bg1"/>
                </a:solidFill>
                <a:latin typeface="Arial" panose="020B0604020202020204" pitchFamily="34" charset="0"/>
                <a:cs typeface="Arial" panose="020B0604020202020204" pitchFamily="34" charset="0"/>
              </a:rPr>
              <a:t>Lines of Business (Departments)</a:t>
            </a:r>
          </a:p>
        </p:txBody>
      </p:sp>
      <p:sp>
        <p:nvSpPr>
          <p:cNvPr id="33" name="TextBox 32">
            <a:extLst>
              <a:ext uri="{FF2B5EF4-FFF2-40B4-BE49-F238E27FC236}">
                <a16:creationId xmlns:a16="http://schemas.microsoft.com/office/drawing/2014/main" id="{128EB23E-A9A5-B84B-874E-FB57899FF81B}"/>
              </a:ext>
            </a:extLst>
          </p:cNvPr>
          <p:cNvSpPr txBox="1"/>
          <p:nvPr/>
        </p:nvSpPr>
        <p:spPr>
          <a:xfrm>
            <a:off x="3903321" y="2582363"/>
            <a:ext cx="2026567" cy="1046440"/>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Second line of defense</a:t>
            </a:r>
          </a:p>
          <a:p>
            <a:pPr algn="ctr"/>
            <a:r>
              <a:rPr lang="en-US" sz="1000" dirty="0">
                <a:solidFill>
                  <a:schemeClr val="bg1"/>
                </a:solidFill>
                <a:latin typeface="Arial" panose="020B0604020202020204" pitchFamily="34" charset="0"/>
                <a:ea typeface="Calibri" panose="020F0502020204030204" pitchFamily="34" charset="0"/>
                <a:cs typeface="Arial" panose="020B0604020202020204" pitchFamily="34" charset="0"/>
              </a:rPr>
              <a:t>Dedicated Third-Party Risk Management Team/Third-Party Risk Manager/Third-Party Risk Management/Enterprise Risk/Compliance Department</a:t>
            </a:r>
            <a:endParaRPr lang="en-US" sz="1000"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F3CC835-4581-C94A-994F-BB4FB20FB277}"/>
              </a:ext>
            </a:extLst>
          </p:cNvPr>
          <p:cNvSpPr txBox="1"/>
          <p:nvPr/>
        </p:nvSpPr>
        <p:spPr>
          <a:xfrm>
            <a:off x="9714633" y="2922502"/>
            <a:ext cx="2026567" cy="430887"/>
          </a:xfrm>
          <a:prstGeom prst="rect">
            <a:avLst/>
          </a:prstGeom>
          <a:solidFill>
            <a:srgbClr val="ED6A6E"/>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Third line of defense </a:t>
            </a:r>
          </a:p>
          <a:p>
            <a:pPr algn="ctr"/>
            <a:r>
              <a:rPr lang="en-US" sz="1000" dirty="0">
                <a:solidFill>
                  <a:schemeClr val="bg1"/>
                </a:solidFill>
                <a:latin typeface="Arial" panose="020B0604020202020204" pitchFamily="34" charset="0"/>
                <a:cs typeface="Arial" panose="020B0604020202020204" pitchFamily="34" charset="0"/>
              </a:rPr>
              <a:t>Internal Audit</a:t>
            </a:r>
          </a:p>
        </p:txBody>
      </p:sp>
      <p:sp>
        <p:nvSpPr>
          <p:cNvPr id="35" name="TextBox 34">
            <a:extLst>
              <a:ext uri="{FF2B5EF4-FFF2-40B4-BE49-F238E27FC236}">
                <a16:creationId xmlns:a16="http://schemas.microsoft.com/office/drawing/2014/main" id="{EDFA142F-4B30-AA41-A13D-A401762316B7}"/>
              </a:ext>
            </a:extLst>
          </p:cNvPr>
          <p:cNvSpPr txBox="1"/>
          <p:nvPr/>
        </p:nvSpPr>
        <p:spPr>
          <a:xfrm>
            <a:off x="7187456" y="117937"/>
            <a:ext cx="2026567"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Regulators</a:t>
            </a:r>
            <a:endParaRPr lang="en-US" sz="1400" dirty="0">
              <a:solidFill>
                <a:srgbClr val="22374E"/>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A6D8CD8-731A-024E-B684-FBC4B29A175E}"/>
              </a:ext>
            </a:extLst>
          </p:cNvPr>
          <p:cNvSpPr txBox="1"/>
          <p:nvPr/>
        </p:nvSpPr>
        <p:spPr>
          <a:xfrm>
            <a:off x="7187455" y="890094"/>
            <a:ext cx="2026567" cy="307777"/>
          </a:xfrm>
          <a:prstGeom prst="rect">
            <a:avLst/>
          </a:prstGeom>
          <a:solidFill>
            <a:schemeClr val="bg1">
              <a:lumMod val="85000"/>
            </a:schemeClr>
          </a:solidFill>
          <a:ln>
            <a:solidFill>
              <a:srgbClr val="22374E"/>
            </a:solidFill>
          </a:ln>
        </p:spPr>
        <p:txBody>
          <a:bodyPr wrap="square" rtlCol="0">
            <a:spAutoFit/>
          </a:bodyPr>
          <a:lstStyle/>
          <a:p>
            <a:pPr algn="ctr"/>
            <a:r>
              <a:rPr lang="en-US" sz="1400" b="1" dirty="0">
                <a:solidFill>
                  <a:srgbClr val="22374E"/>
                </a:solidFill>
                <a:latin typeface="Arial" panose="020B0604020202020204" pitchFamily="34" charset="0"/>
                <a:cs typeface="Arial" panose="020B0604020202020204" pitchFamily="34" charset="0"/>
              </a:rPr>
              <a:t>Examiners</a:t>
            </a:r>
            <a:endParaRPr lang="en-US" sz="1400" dirty="0">
              <a:solidFill>
                <a:srgbClr val="22374E"/>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11F5A03-B799-D640-9C42-A273DE8CD7D4}"/>
              </a:ext>
            </a:extLst>
          </p:cNvPr>
          <p:cNvSpPr txBox="1"/>
          <p:nvPr/>
        </p:nvSpPr>
        <p:spPr>
          <a:xfrm>
            <a:off x="98796" y="3441384"/>
            <a:ext cx="1441135" cy="276999"/>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Vendor Owner</a:t>
            </a:r>
          </a:p>
        </p:txBody>
      </p:sp>
      <p:sp>
        <p:nvSpPr>
          <p:cNvPr id="38" name="TextBox 37">
            <a:extLst>
              <a:ext uri="{FF2B5EF4-FFF2-40B4-BE49-F238E27FC236}">
                <a16:creationId xmlns:a16="http://schemas.microsoft.com/office/drawing/2014/main" id="{9A599606-9E74-824D-A73B-D2A50C205D16}"/>
              </a:ext>
            </a:extLst>
          </p:cNvPr>
          <p:cNvSpPr txBox="1"/>
          <p:nvPr/>
        </p:nvSpPr>
        <p:spPr>
          <a:xfrm>
            <a:off x="98796" y="4588102"/>
            <a:ext cx="1441135" cy="276999"/>
          </a:xfrm>
          <a:prstGeom prst="rect">
            <a:avLst/>
          </a:prstGeom>
          <a:solidFill>
            <a:srgbClr val="2DD2A6"/>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Vendors</a:t>
            </a:r>
          </a:p>
        </p:txBody>
      </p:sp>
      <p:sp>
        <p:nvSpPr>
          <p:cNvPr id="39" name="TextBox 38">
            <a:extLst>
              <a:ext uri="{FF2B5EF4-FFF2-40B4-BE49-F238E27FC236}">
                <a16:creationId xmlns:a16="http://schemas.microsoft.com/office/drawing/2014/main" id="{911A3801-A22E-D740-9EF6-3FD6AEA5761E}"/>
              </a:ext>
            </a:extLst>
          </p:cNvPr>
          <p:cNvSpPr txBox="1"/>
          <p:nvPr/>
        </p:nvSpPr>
        <p:spPr>
          <a:xfrm>
            <a:off x="3931375" y="3792837"/>
            <a:ext cx="2026567"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Subject Matter Experts</a:t>
            </a:r>
          </a:p>
        </p:txBody>
      </p:sp>
      <p:sp>
        <p:nvSpPr>
          <p:cNvPr id="44" name="TextBox 43">
            <a:extLst>
              <a:ext uri="{FF2B5EF4-FFF2-40B4-BE49-F238E27FC236}">
                <a16:creationId xmlns:a16="http://schemas.microsoft.com/office/drawing/2014/main" id="{3CA5F2D0-CA42-D04A-BF94-335C6A8D05CA}"/>
              </a:ext>
            </a:extLst>
          </p:cNvPr>
          <p:cNvSpPr txBox="1"/>
          <p:nvPr/>
        </p:nvSpPr>
        <p:spPr>
          <a:xfrm>
            <a:off x="1539931" y="3440290"/>
            <a:ext cx="2238769" cy="1015663"/>
          </a:xfrm>
          <a:prstGeom prst="rect">
            <a:avLst/>
          </a:prstGeom>
          <a:solidFill>
            <a:srgbClr val="2DD2A6">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Manages the vendor relationship day-to-day</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Completes risk assessments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Monitors and reports on vendor performance</a:t>
            </a:r>
          </a:p>
        </p:txBody>
      </p:sp>
      <p:sp>
        <p:nvSpPr>
          <p:cNvPr id="45" name="TextBox 44">
            <a:extLst>
              <a:ext uri="{FF2B5EF4-FFF2-40B4-BE49-F238E27FC236}">
                <a16:creationId xmlns:a16="http://schemas.microsoft.com/office/drawing/2014/main" id="{A8ABD1E7-1A2B-284D-BD67-78DC7E808C85}"/>
              </a:ext>
            </a:extLst>
          </p:cNvPr>
          <p:cNvSpPr txBox="1"/>
          <p:nvPr/>
        </p:nvSpPr>
        <p:spPr>
          <a:xfrm>
            <a:off x="98796" y="4865101"/>
            <a:ext cx="2026568" cy="553998"/>
          </a:xfrm>
          <a:prstGeom prst="rect">
            <a:avLst/>
          </a:prstGeom>
          <a:solidFill>
            <a:srgbClr val="2DD2A6">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the product or service to your organization</a:t>
            </a:r>
          </a:p>
        </p:txBody>
      </p:sp>
      <p:sp>
        <p:nvSpPr>
          <p:cNvPr id="46" name="TextBox 45">
            <a:extLst>
              <a:ext uri="{FF2B5EF4-FFF2-40B4-BE49-F238E27FC236}">
                <a16:creationId xmlns:a16="http://schemas.microsoft.com/office/drawing/2014/main" id="{F48B0177-633B-ED40-85B4-1E2957F2E6A0}"/>
              </a:ext>
            </a:extLst>
          </p:cNvPr>
          <p:cNvSpPr txBox="1"/>
          <p:nvPr/>
        </p:nvSpPr>
        <p:spPr>
          <a:xfrm>
            <a:off x="5933363" y="2578516"/>
            <a:ext cx="3256080" cy="861774"/>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Oversees vendor risk</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Escalates issues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Identifies emerging risks and reports to senior leadership and the board</a:t>
            </a:r>
          </a:p>
        </p:txBody>
      </p:sp>
      <p:sp>
        <p:nvSpPr>
          <p:cNvPr id="47" name="TextBox 46">
            <a:extLst>
              <a:ext uri="{FF2B5EF4-FFF2-40B4-BE49-F238E27FC236}">
                <a16:creationId xmlns:a16="http://schemas.microsoft.com/office/drawing/2014/main" id="{6BCFB36B-3FDB-8940-8204-0656666A986F}"/>
              </a:ext>
            </a:extLst>
          </p:cNvPr>
          <p:cNvSpPr txBox="1"/>
          <p:nvPr/>
        </p:nvSpPr>
        <p:spPr>
          <a:xfrm>
            <a:off x="5964935" y="3784276"/>
            <a:ext cx="3250478"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 formal assessments of the sufficiency of the vendor’s controls and the severity of gaps or issues</a:t>
            </a:r>
          </a:p>
        </p:txBody>
      </p:sp>
      <p:sp>
        <p:nvSpPr>
          <p:cNvPr id="48" name="TextBox 47">
            <a:extLst>
              <a:ext uri="{FF2B5EF4-FFF2-40B4-BE49-F238E27FC236}">
                <a16:creationId xmlns:a16="http://schemas.microsoft.com/office/drawing/2014/main" id="{49A2FA71-7307-4946-A0D3-F7994FD9121E}"/>
              </a:ext>
            </a:extLst>
          </p:cNvPr>
          <p:cNvSpPr txBox="1"/>
          <p:nvPr/>
        </p:nvSpPr>
        <p:spPr>
          <a:xfrm>
            <a:off x="9714633" y="3353389"/>
            <a:ext cx="2026567" cy="861774"/>
          </a:xfrm>
          <a:prstGeom prst="rect">
            <a:avLst/>
          </a:prstGeom>
          <a:solidFill>
            <a:srgbClr val="ED6A6E">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Identifies program gaps or issues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Shares best practices or advice on improvements</a:t>
            </a:r>
          </a:p>
        </p:txBody>
      </p:sp>
      <p:sp>
        <p:nvSpPr>
          <p:cNvPr id="49" name="TextBox 48">
            <a:extLst>
              <a:ext uri="{FF2B5EF4-FFF2-40B4-BE49-F238E27FC236}">
                <a16:creationId xmlns:a16="http://schemas.microsoft.com/office/drawing/2014/main" id="{5A5FB0EF-FF71-8847-A5ED-09C610F022CD}"/>
              </a:ext>
            </a:extLst>
          </p:cNvPr>
          <p:cNvSpPr txBox="1"/>
          <p:nvPr/>
        </p:nvSpPr>
        <p:spPr>
          <a:xfrm>
            <a:off x="2338405" y="4954059"/>
            <a:ext cx="1696434"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Compliance</a:t>
            </a:r>
          </a:p>
        </p:txBody>
      </p:sp>
      <p:sp>
        <p:nvSpPr>
          <p:cNvPr id="50" name="TextBox 49">
            <a:extLst>
              <a:ext uri="{FF2B5EF4-FFF2-40B4-BE49-F238E27FC236}">
                <a16:creationId xmlns:a16="http://schemas.microsoft.com/office/drawing/2014/main" id="{7109DE72-5745-6343-8E62-76C59B0A680C}"/>
              </a:ext>
            </a:extLst>
          </p:cNvPr>
          <p:cNvSpPr txBox="1"/>
          <p:nvPr/>
        </p:nvSpPr>
        <p:spPr>
          <a:xfrm>
            <a:off x="2337565" y="5231058"/>
            <a:ext cx="1703593"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compliance</a:t>
            </a:r>
            <a:endParaRPr lang="en-US" sz="1000" b="1" dirty="0">
              <a:solidFill>
                <a:srgbClr val="22374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3993228D-72E1-AD42-87A9-9710E88BC8A8}"/>
              </a:ext>
            </a:extLst>
          </p:cNvPr>
          <p:cNvSpPr txBox="1"/>
          <p:nvPr/>
        </p:nvSpPr>
        <p:spPr>
          <a:xfrm>
            <a:off x="4261508" y="4954059"/>
            <a:ext cx="1696434"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InfoSec</a:t>
            </a:r>
          </a:p>
        </p:txBody>
      </p:sp>
      <p:sp>
        <p:nvSpPr>
          <p:cNvPr id="52" name="TextBox 51">
            <a:extLst>
              <a:ext uri="{FF2B5EF4-FFF2-40B4-BE49-F238E27FC236}">
                <a16:creationId xmlns:a16="http://schemas.microsoft.com/office/drawing/2014/main" id="{EB0F3BFE-2E05-3A48-A44A-6D1893B28917}"/>
              </a:ext>
            </a:extLst>
          </p:cNvPr>
          <p:cNvSpPr txBox="1"/>
          <p:nvPr/>
        </p:nvSpPr>
        <p:spPr>
          <a:xfrm>
            <a:off x="4260668" y="5231058"/>
            <a:ext cx="1703593" cy="861774"/>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information security controls</a:t>
            </a:r>
            <a:endParaRPr lang="en-US" sz="1000" b="1" dirty="0">
              <a:solidFill>
                <a:srgbClr val="22374E"/>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0AC66834-45CF-F442-B7AE-DACB4E8AD245}"/>
              </a:ext>
            </a:extLst>
          </p:cNvPr>
          <p:cNvSpPr txBox="1"/>
          <p:nvPr/>
        </p:nvSpPr>
        <p:spPr>
          <a:xfrm>
            <a:off x="6184612" y="4954059"/>
            <a:ext cx="1696435"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Business Continuity</a:t>
            </a:r>
          </a:p>
        </p:txBody>
      </p:sp>
      <p:sp>
        <p:nvSpPr>
          <p:cNvPr id="54" name="TextBox 53">
            <a:extLst>
              <a:ext uri="{FF2B5EF4-FFF2-40B4-BE49-F238E27FC236}">
                <a16:creationId xmlns:a16="http://schemas.microsoft.com/office/drawing/2014/main" id="{8D753CF1-FBEA-2549-94E1-BF562B46BF65}"/>
              </a:ext>
            </a:extLst>
          </p:cNvPr>
          <p:cNvSpPr txBox="1"/>
          <p:nvPr/>
        </p:nvSpPr>
        <p:spPr>
          <a:xfrm>
            <a:off x="6183772" y="5231058"/>
            <a:ext cx="1697276"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vendor’s BC/DR plans</a:t>
            </a:r>
            <a:endParaRPr lang="en-US" sz="1000" b="1" dirty="0">
              <a:solidFill>
                <a:srgbClr val="22374E"/>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EC635B4-4052-354E-AA0D-01E7AE74C369}"/>
              </a:ext>
            </a:extLst>
          </p:cNvPr>
          <p:cNvSpPr txBox="1"/>
          <p:nvPr/>
        </p:nvSpPr>
        <p:spPr>
          <a:xfrm>
            <a:off x="8107715" y="4954059"/>
            <a:ext cx="1790359"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Finance</a:t>
            </a:r>
          </a:p>
        </p:txBody>
      </p:sp>
      <p:sp>
        <p:nvSpPr>
          <p:cNvPr id="56" name="TextBox 55">
            <a:extLst>
              <a:ext uri="{FF2B5EF4-FFF2-40B4-BE49-F238E27FC236}">
                <a16:creationId xmlns:a16="http://schemas.microsoft.com/office/drawing/2014/main" id="{64E08E9B-3D5E-EE4B-BA7F-0D9D508D41A1}"/>
              </a:ext>
            </a:extLst>
          </p:cNvPr>
          <p:cNvSpPr txBox="1"/>
          <p:nvPr/>
        </p:nvSpPr>
        <p:spPr>
          <a:xfrm>
            <a:off x="8106875" y="5231058"/>
            <a:ext cx="1791199"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 on the vendor’s finances </a:t>
            </a:r>
          </a:p>
        </p:txBody>
      </p:sp>
      <p:sp>
        <p:nvSpPr>
          <p:cNvPr id="57" name="TextBox 56">
            <a:extLst>
              <a:ext uri="{FF2B5EF4-FFF2-40B4-BE49-F238E27FC236}">
                <a16:creationId xmlns:a16="http://schemas.microsoft.com/office/drawing/2014/main" id="{42966F81-739B-B54F-8A9A-9C04E825C0AC}"/>
              </a:ext>
            </a:extLst>
          </p:cNvPr>
          <p:cNvSpPr txBox="1"/>
          <p:nvPr/>
        </p:nvSpPr>
        <p:spPr>
          <a:xfrm>
            <a:off x="10117584" y="4954059"/>
            <a:ext cx="1788010" cy="276999"/>
          </a:xfrm>
          <a:prstGeom prst="rect">
            <a:avLst/>
          </a:prstGeom>
          <a:solidFill>
            <a:srgbClr val="6666D2"/>
          </a:solidFill>
          <a:ln>
            <a:solidFill>
              <a:srgbClr val="22374E"/>
            </a:solidFill>
          </a:ln>
        </p:spPr>
        <p:txBody>
          <a:bodyPr wrap="square" rtlCol="0">
            <a:spAutoFit/>
          </a:bodyPr>
          <a:lstStyle/>
          <a:p>
            <a:pPr algn="ctr"/>
            <a:r>
              <a:rPr lang="en-US" sz="1200" b="1" i="1" dirty="0">
                <a:solidFill>
                  <a:schemeClr val="bg1"/>
                </a:solidFill>
                <a:latin typeface="Arial" panose="020B0604020202020204" pitchFamily="34" charset="0"/>
                <a:cs typeface="Arial" panose="020B0604020202020204" pitchFamily="34" charset="0"/>
              </a:rPr>
              <a:t>Legal</a:t>
            </a:r>
          </a:p>
        </p:txBody>
      </p:sp>
      <p:sp>
        <p:nvSpPr>
          <p:cNvPr id="58" name="TextBox 57">
            <a:extLst>
              <a:ext uri="{FF2B5EF4-FFF2-40B4-BE49-F238E27FC236}">
                <a16:creationId xmlns:a16="http://schemas.microsoft.com/office/drawing/2014/main" id="{A57ECB54-9BBC-2F47-8809-17E6C87396BE}"/>
              </a:ext>
            </a:extLst>
          </p:cNvPr>
          <p:cNvSpPr txBox="1"/>
          <p:nvPr/>
        </p:nvSpPr>
        <p:spPr>
          <a:xfrm>
            <a:off x="10116744" y="5231058"/>
            <a:ext cx="1788010" cy="707886"/>
          </a:xfrm>
          <a:prstGeom prst="rect">
            <a:avLst/>
          </a:prstGeom>
          <a:solidFill>
            <a:srgbClr val="6666D2">
              <a:alpha val="20000"/>
            </a:srgbClr>
          </a:solidFill>
          <a:ln w="9525">
            <a:solidFill>
              <a:schemeClr val="tx1"/>
            </a:solidFill>
          </a:ln>
        </p:spPr>
        <p:txBody>
          <a:bodyPr wrap="square" numCol="1" rtlCol="0">
            <a:spAutoFit/>
          </a:bodyPr>
          <a:lstStyle/>
          <a:p>
            <a:r>
              <a:rPr lang="en-US" sz="1000" b="1" dirty="0">
                <a:solidFill>
                  <a:srgbClr val="22374E"/>
                </a:solidFill>
                <a:latin typeface="Arial" panose="020B0604020202020204" pitchFamily="34" charset="0"/>
                <a:cs typeface="Arial" panose="020B0604020202020204" pitchFamily="34" charset="0"/>
              </a:rPr>
              <a:t>Responsibilities:</a:t>
            </a:r>
          </a:p>
          <a:p>
            <a:pPr marL="171450" indent="-171450">
              <a:buFont typeface="Arial" panose="020B0604020202020204" pitchFamily="34" charset="0"/>
              <a:buChar char="•"/>
            </a:pPr>
            <a:r>
              <a:rPr lang="en-US" sz="1000" dirty="0">
                <a:solidFill>
                  <a:srgbClr val="22374E"/>
                </a:solidFill>
                <a:latin typeface="Arial" panose="020B0604020202020204" pitchFamily="34" charset="0"/>
                <a:cs typeface="Arial" panose="020B0604020202020204" pitchFamily="34" charset="0"/>
              </a:rPr>
              <a:t>Provides formal assessments</a:t>
            </a:r>
            <a:r>
              <a:rPr lang="en-US" sz="1000" b="1" dirty="0">
                <a:solidFill>
                  <a:srgbClr val="22374E"/>
                </a:solidFill>
                <a:latin typeface="Arial" panose="020B0604020202020204" pitchFamily="34" charset="0"/>
                <a:cs typeface="Arial" panose="020B0604020202020204" pitchFamily="34" charset="0"/>
              </a:rPr>
              <a:t> </a:t>
            </a:r>
            <a:r>
              <a:rPr lang="en-US" sz="1000" dirty="0">
                <a:solidFill>
                  <a:srgbClr val="22374E"/>
                </a:solidFill>
                <a:latin typeface="Arial" panose="020B0604020202020204" pitchFamily="34" charset="0"/>
                <a:cs typeface="Arial" panose="020B0604020202020204" pitchFamily="34" charset="0"/>
              </a:rPr>
              <a:t>on the vendor contract</a:t>
            </a:r>
            <a:endParaRPr lang="en-US" sz="1000" b="1" dirty="0">
              <a:solidFill>
                <a:srgbClr val="22374E"/>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6D719F8-682B-6246-B9C2-FD5A806F5E89}"/>
              </a:ext>
            </a:extLst>
          </p:cNvPr>
          <p:cNvCxnSpPr>
            <a:stCxn id="24" idx="2"/>
            <a:endCxn id="30" idx="0"/>
          </p:cNvCxnSpPr>
          <p:nvPr/>
        </p:nvCxnSpPr>
        <p:spPr>
          <a:xfrm flipH="1">
            <a:off x="2075370" y="425714"/>
            <a:ext cx="1" cy="521037"/>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1E8CBD-0295-E648-A465-37D9104C9B64}"/>
              </a:ext>
            </a:extLst>
          </p:cNvPr>
          <p:cNvCxnSpPr>
            <a:cxnSpLocks/>
            <a:stCxn id="30" idx="2"/>
            <a:endCxn id="31" idx="0"/>
          </p:cNvCxnSpPr>
          <p:nvPr/>
        </p:nvCxnSpPr>
        <p:spPr>
          <a:xfrm>
            <a:off x="2075370" y="1254528"/>
            <a:ext cx="0" cy="667512"/>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93D3F8-8761-B745-AD42-A45CDBB7734C}"/>
              </a:ext>
            </a:extLst>
          </p:cNvPr>
          <p:cNvCxnSpPr>
            <a:cxnSpLocks/>
            <a:stCxn id="35" idx="2"/>
            <a:endCxn id="36" idx="0"/>
          </p:cNvCxnSpPr>
          <p:nvPr/>
        </p:nvCxnSpPr>
        <p:spPr>
          <a:xfrm flipH="1">
            <a:off x="8200739" y="425714"/>
            <a:ext cx="1" cy="464380"/>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71AEFB5-6853-4240-9E46-CB2541B4ED33}"/>
              </a:ext>
            </a:extLst>
          </p:cNvPr>
          <p:cNvCxnSpPr>
            <a:stCxn id="31" idx="2"/>
            <a:endCxn id="32" idx="0"/>
          </p:cNvCxnSpPr>
          <p:nvPr/>
        </p:nvCxnSpPr>
        <p:spPr>
          <a:xfrm rot="5400000">
            <a:off x="1426137" y="1915760"/>
            <a:ext cx="335176" cy="963290"/>
          </a:xfrm>
          <a:prstGeom prst="bentConnector3">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EA36DA11-3EB0-3D4E-AE38-1A970184FD8E}"/>
              </a:ext>
            </a:extLst>
          </p:cNvPr>
          <p:cNvCxnSpPr>
            <a:stCxn id="31" idx="2"/>
            <a:endCxn id="33" idx="0"/>
          </p:cNvCxnSpPr>
          <p:nvPr/>
        </p:nvCxnSpPr>
        <p:spPr>
          <a:xfrm rot="16200000" flipH="1">
            <a:off x="3319714" y="985472"/>
            <a:ext cx="352546" cy="2841235"/>
          </a:xfrm>
          <a:prstGeom prst="bentConnector3">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746AC000-70B9-7940-9966-EECDE7F3B768}"/>
              </a:ext>
            </a:extLst>
          </p:cNvPr>
          <p:cNvCxnSpPr>
            <a:cxnSpLocks/>
            <a:stCxn id="31" idx="2"/>
            <a:endCxn id="34" idx="0"/>
          </p:cNvCxnSpPr>
          <p:nvPr/>
        </p:nvCxnSpPr>
        <p:spPr>
          <a:xfrm rot="16200000" flipH="1">
            <a:off x="6055301" y="-1750115"/>
            <a:ext cx="692685" cy="8652547"/>
          </a:xfrm>
          <a:prstGeom prst="bentConnector3">
            <a:avLst>
              <a:gd name="adj1" fmla="val 24194"/>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8020C6B-A79B-0D44-A3B6-0AC7C3DC4568}"/>
              </a:ext>
            </a:extLst>
          </p:cNvPr>
          <p:cNvCxnSpPr>
            <a:cxnSpLocks/>
            <a:endCxn id="37" idx="0"/>
          </p:cNvCxnSpPr>
          <p:nvPr/>
        </p:nvCxnSpPr>
        <p:spPr>
          <a:xfrm>
            <a:off x="819363" y="2995880"/>
            <a:ext cx="1" cy="445504"/>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709D08E-2507-FB49-98FB-EFF4866524A2}"/>
              </a:ext>
            </a:extLst>
          </p:cNvPr>
          <p:cNvCxnSpPr>
            <a:cxnSpLocks/>
            <a:stCxn id="37" idx="2"/>
            <a:endCxn id="38" idx="0"/>
          </p:cNvCxnSpPr>
          <p:nvPr/>
        </p:nvCxnSpPr>
        <p:spPr>
          <a:xfrm>
            <a:off x="819364" y="3718383"/>
            <a:ext cx="0" cy="869719"/>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80E0880-383E-334E-9965-D8AC0F9A32D8}"/>
              </a:ext>
            </a:extLst>
          </p:cNvPr>
          <p:cNvCxnSpPr>
            <a:cxnSpLocks/>
            <a:endCxn id="39" idx="0"/>
          </p:cNvCxnSpPr>
          <p:nvPr/>
        </p:nvCxnSpPr>
        <p:spPr>
          <a:xfrm>
            <a:off x="4944659" y="3536679"/>
            <a:ext cx="0" cy="256158"/>
          </a:xfrm>
          <a:prstGeom prst="line">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32021D07-2D90-274E-BB2A-FB40835858DD}"/>
              </a:ext>
            </a:extLst>
          </p:cNvPr>
          <p:cNvCxnSpPr>
            <a:cxnSpLocks/>
            <a:stCxn id="39" idx="2"/>
            <a:endCxn id="49" idx="0"/>
          </p:cNvCxnSpPr>
          <p:nvPr/>
        </p:nvCxnSpPr>
        <p:spPr>
          <a:xfrm rot="5400000">
            <a:off x="3623530" y="3632929"/>
            <a:ext cx="884223" cy="1758037"/>
          </a:xfrm>
          <a:prstGeom prst="bentConnector3">
            <a:avLst>
              <a:gd name="adj1" fmla="val 50000"/>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676BB0CE-4828-2D49-BA0E-470574C27F8D}"/>
              </a:ext>
            </a:extLst>
          </p:cNvPr>
          <p:cNvCxnSpPr>
            <a:cxnSpLocks/>
            <a:stCxn id="39" idx="2"/>
          </p:cNvCxnSpPr>
          <p:nvPr/>
        </p:nvCxnSpPr>
        <p:spPr>
          <a:xfrm rot="16200000" flipH="1">
            <a:off x="4502548" y="4511946"/>
            <a:ext cx="884224" cy="3"/>
          </a:xfrm>
          <a:prstGeom prst="bentConnector3">
            <a:avLst>
              <a:gd name="adj1" fmla="val 50000"/>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45C2FB0E-61CC-064B-B9BB-BD77BE8D0211}"/>
              </a:ext>
            </a:extLst>
          </p:cNvPr>
          <p:cNvCxnSpPr>
            <a:cxnSpLocks/>
            <a:stCxn id="39" idx="2"/>
            <a:endCxn id="53" idx="0"/>
          </p:cNvCxnSpPr>
          <p:nvPr/>
        </p:nvCxnSpPr>
        <p:spPr>
          <a:xfrm rot="16200000" flipH="1">
            <a:off x="5546633" y="3467861"/>
            <a:ext cx="884223" cy="2088171"/>
          </a:xfrm>
          <a:prstGeom prst="bentConnector3">
            <a:avLst>
              <a:gd name="adj1" fmla="val 7659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F9F9797F-5865-234B-B798-E36426A75607}"/>
              </a:ext>
            </a:extLst>
          </p:cNvPr>
          <p:cNvCxnSpPr>
            <a:stCxn id="39" idx="2"/>
            <a:endCxn id="55" idx="0"/>
          </p:cNvCxnSpPr>
          <p:nvPr/>
        </p:nvCxnSpPr>
        <p:spPr>
          <a:xfrm rot="16200000" flipH="1">
            <a:off x="6531666" y="2482829"/>
            <a:ext cx="884223" cy="4058236"/>
          </a:xfrm>
          <a:prstGeom prst="bentConnector3">
            <a:avLst>
              <a:gd name="adj1" fmla="val 55267"/>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cxnSp>
        <p:nvCxnSpPr>
          <p:cNvPr id="86" name="Elbow Connector 85">
            <a:extLst>
              <a:ext uri="{FF2B5EF4-FFF2-40B4-BE49-F238E27FC236}">
                <a16:creationId xmlns:a16="http://schemas.microsoft.com/office/drawing/2014/main" id="{EA23CE73-5BD6-A54A-A533-47A1B0CF63BC}"/>
              </a:ext>
            </a:extLst>
          </p:cNvPr>
          <p:cNvCxnSpPr>
            <a:cxnSpLocks/>
            <a:endCxn id="57" idx="0"/>
          </p:cNvCxnSpPr>
          <p:nvPr/>
        </p:nvCxnSpPr>
        <p:spPr>
          <a:xfrm>
            <a:off x="4944658" y="4653116"/>
            <a:ext cx="6066931" cy="300943"/>
          </a:xfrm>
          <a:prstGeom prst="bentConnector2">
            <a:avLst/>
          </a:prstGeom>
          <a:ln w="12700">
            <a:solidFill>
              <a:srgbClr val="2237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5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9634</TotalTime>
  <Words>1179</Words>
  <Application>Microsoft Office PowerPoint</Application>
  <PresentationFormat>Widescreen</PresentationFormat>
  <Paragraphs>180</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Venminder - Who Is Responsible for Third-Party Risk Management Templates</dc:title>
  <dc:creator>Hilary Jewhurst</dc:creator>
  <cp:lastModifiedBy>Hannah Ackerman</cp:lastModifiedBy>
  <cp:revision>67</cp:revision>
  <dcterms:created xsi:type="dcterms:W3CDTF">2022-01-10T17:12:00Z</dcterms:created>
  <dcterms:modified xsi:type="dcterms:W3CDTF">2022-02-23T17:36:15Z</dcterms:modified>
</cp:coreProperties>
</file>