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modernComment_153_D013D7E1.xml" ContentType="application/vnd.ms-powerpoint.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omments/modernComment_12D_572ABCC.xml" ContentType="application/vnd.ms-powerpoint.comment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modernComment_139_9A2E8FCF.xml" ContentType="application/vnd.ms-powerpoint.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2"/>
  </p:notesMasterIdLst>
  <p:sldIdLst>
    <p:sldId id="277" r:id="rId5"/>
    <p:sldId id="327" r:id="rId6"/>
    <p:sldId id="328" r:id="rId7"/>
    <p:sldId id="329" r:id="rId8"/>
    <p:sldId id="337" r:id="rId9"/>
    <p:sldId id="341" r:id="rId10"/>
    <p:sldId id="342" r:id="rId11"/>
    <p:sldId id="320" r:id="rId12"/>
    <p:sldId id="308" r:id="rId13"/>
    <p:sldId id="297" r:id="rId14"/>
    <p:sldId id="343" r:id="rId15"/>
    <p:sldId id="298" r:id="rId16"/>
    <p:sldId id="344" r:id="rId17"/>
    <p:sldId id="299" r:id="rId18"/>
    <p:sldId id="345" r:id="rId19"/>
    <p:sldId id="300" r:id="rId20"/>
    <p:sldId id="346" r:id="rId21"/>
    <p:sldId id="339" r:id="rId22"/>
    <p:sldId id="336" r:id="rId23"/>
    <p:sldId id="301" r:id="rId24"/>
    <p:sldId id="347" r:id="rId25"/>
    <p:sldId id="303" r:id="rId26"/>
    <p:sldId id="340" r:id="rId27"/>
    <p:sldId id="302" r:id="rId28"/>
    <p:sldId id="313" r:id="rId29"/>
    <p:sldId id="348" r:id="rId30"/>
    <p:sldId id="350"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995B516-E8B3-43DE-BDCE-B35E2569B95E}" name="Christine Kitamura" initials="CK" userId="S::Christine.Kitamura@venminder.com::6847078d-cd9f-46db-9a73-9b340939d0be" providerId="AD"/>
  <p188:author id="{72F6D929-C8D5-369B-6E63-DE4A990D8D9A}" name="Jessica Carbino" initials="JC" userId="S::jessica.carbino@venminder.com::ae8a6725-685d-4736-ba86-b0e3e66dec96" providerId="AD"/>
  <p188:author id="{1B78065B-E110-BAEC-25D0-CB348A702689}" name="Christine Kitamura" initials="CK" userId="S::christine.kitamura@venminder.com::caaaee18-ac64-4048-8b52-23ad0fa9d46a" providerId="AD"/>
  <p188:author id="{0602A96D-5C81-33C3-F85A-206CBDA4ED97}" name="Laina Holman" initials="LH" userId="S::Laina.Holman@venminder.com::df022881-c3bb-4602-861d-58213185bf7e" providerId="AD"/>
  <p188:author id="{E86C8A8C-5169-1239-9D38-2131AE1AD2B7}" name="Chris Adams" initials="CA" userId="S::Chris.Adams@venminder.com::7c3b18e1-5bc3-408a-ba87-600d29dd102e" providerId="AD"/>
  <p188:author id="{28744EAE-1108-24CE-2852-34EE1DE92080}" name="Brittany Padgett" initials="BP" userId="S::Brittany.Padgett@venminder.com::4a46a435-cf29-4515-aa9d-72dabca5e3dc" providerId="AD"/>
  <p188:author id="{29FE66F4-4331-5663-7ECD-D276A9807B1A}" name="Hilary Jewhurst" initials="HJ" userId="S::hilary.jewhurst@venminder.com::d954c7c2-28b7-4c6f-bccc-a91e58a49b58" providerId="AD"/>
  <p188:author id="{5D26D1FF-B456-26D4-DCDB-4C6278F393FC}" name="Christine Kitamura" initials="CK" userId="S::Christine.Kitamura@venminder.com::caaaee18-ac64-4048-8b52-23ad0fa9d46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1C5A"/>
    <a:srgbClr val="22A887"/>
    <a:srgbClr val="6666D2"/>
    <a:srgbClr val="25AAE2"/>
    <a:srgbClr val="E3617E"/>
    <a:srgbClr val="00B593"/>
    <a:srgbClr val="041C59"/>
    <a:srgbClr val="7F4B94"/>
    <a:srgbClr val="04AAC3"/>
    <a:srgbClr val="1E97C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08EEFB-9B10-4263-9BEB-672E2283A419}" v="4" dt="2024-03-06T13:02:59.146"/>
    <p1510:client id="{49FBC020-3BCF-D645-BC71-D4802A144228}" v="3" dt="2024-03-05T22:03:42.355"/>
    <p1510:client id="{BDD2F44D-F65C-4B5C-A571-A964C407ECFF}" v="1" dt="2024-03-06T21:17:05.5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71"/>
    <p:restoredTop sz="94694"/>
  </p:normalViewPr>
  <p:slideViewPr>
    <p:cSldViewPr snapToGrid="0">
      <p:cViewPr varScale="1">
        <p:scale>
          <a:sx n="68" d="100"/>
          <a:sy n="68" d="100"/>
        </p:scale>
        <p:origin x="782" y="6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8/10/relationships/authors" Target="authors.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nah Gulan" userId="3889002e-dc31-41fe-ba82-9205a7cf73f5" providerId="ADAL" clId="{BDD2F44D-F65C-4B5C-A571-A964C407ECFF}"/>
    <pc:docChg chg="modSld">
      <pc:chgData name="Hannah Gulan" userId="3889002e-dc31-41fe-ba82-9205a7cf73f5" providerId="ADAL" clId="{BDD2F44D-F65C-4B5C-A571-A964C407ECFF}" dt="2024-03-06T21:17:05.556" v="0"/>
      <pc:docMkLst>
        <pc:docMk/>
      </pc:docMkLst>
      <pc:sldChg chg="modSp">
        <pc:chgData name="Hannah Gulan" userId="3889002e-dc31-41fe-ba82-9205a7cf73f5" providerId="ADAL" clId="{BDD2F44D-F65C-4B5C-A571-A964C407ECFF}" dt="2024-03-06T21:17:05.556" v="0"/>
        <pc:sldMkLst>
          <pc:docMk/>
          <pc:sldMk cId="2372773086" sldId="277"/>
        </pc:sldMkLst>
        <pc:picChg chg="mod">
          <ac:chgData name="Hannah Gulan" userId="3889002e-dc31-41fe-ba82-9205a7cf73f5" providerId="ADAL" clId="{BDD2F44D-F65C-4B5C-A571-A964C407ECFF}" dt="2024-03-06T21:17:05.556" v="0"/>
          <ac:picMkLst>
            <pc:docMk/>
            <pc:sldMk cId="2372773086" sldId="277"/>
            <ac:picMk id="8" creationId="{5536F7CD-AC9B-9BF2-5242-743D3EC782A3}"/>
          </ac:picMkLst>
        </pc:picChg>
      </pc:sldChg>
    </pc:docChg>
  </pc:docChgLst>
</pc:chgInfo>
</file>

<file path=ppt/comments/modernComment_12D_572ABCC.xml><?xml version="1.0" encoding="utf-8"?>
<p188:cmLst xmlns:a="http://schemas.openxmlformats.org/drawingml/2006/main" xmlns:r="http://schemas.openxmlformats.org/officeDocument/2006/relationships" xmlns:p188="http://schemas.microsoft.com/office/powerpoint/2018/8/main">
  <p188:cm id="{E8A65CE2-F499-4A8F-A828-F780535EDAB9}" authorId="{5D26D1FF-B456-26D4-DCDB-4C6278F393FC}" status="resolved" created="2024-01-11T15:29:43.643" complete="100000">
    <ac:txMkLst xmlns:ac="http://schemas.microsoft.com/office/drawing/2013/main/command">
      <pc:docMk xmlns:pc="http://schemas.microsoft.com/office/powerpoint/2013/main/command"/>
      <pc:sldMk xmlns:pc="http://schemas.microsoft.com/office/powerpoint/2013/main/command" cId="91401164" sldId="301"/>
      <ac:spMk id="5" creationId="{3B715657-BEED-729F-544E-7C9DA772F4D5}"/>
      <ac:txMk cp="535" len="73">
        <ac:context len="1021" hash="1505660353"/>
      </ac:txMk>
    </ac:txMkLst>
    <p188:pos x="8849224" y="149694"/>
    <p188:replyLst>
      <p188:reply id="{6C48C0C3-970F-4F03-BD1F-65AB7BA587BA}" authorId="{72F6D929-C8D5-369B-6E63-DE4A990D8D9A}" created="2024-01-25T20:35:52.592">
        <p188:txBody>
          <a:bodyPr/>
          <a:lstStyle/>
          <a:p>
            <a:r>
              <a:rPr lang="en-US"/>
              <a:t>DESIGN: We'll want to notate this source somehow on this slide</a:t>
            </a:r>
          </a:p>
        </p188:txBody>
      </p188:reply>
    </p188:replyLst>
    <p188:txBody>
      <a:bodyPr/>
      <a:lstStyle/>
      <a:p>
        <a:r>
          <a:rPr lang="en-US"/>
          <a:t>PCI Pal stat
https://securityboulevard.com/2023/01/what-happens-to-a-customer-after-a-data-breach/#:~:text=According%20to%20PCI%20Pal's%20recent,to%20a%20business%20post%2Dbreach.</a:t>
        </a:r>
      </a:p>
    </p188:txBody>
  </p188:cm>
  <p188:cm id="{41D5C8E4-AED2-4508-AE4B-2F7694175CED}" authorId="{5D26D1FF-B456-26D4-DCDB-4C6278F393FC}" status="resolved" created="2024-01-11T17:57:10.521" complete="100000">
    <ac:txMkLst xmlns:ac="http://schemas.microsoft.com/office/drawing/2013/main/command">
      <pc:docMk xmlns:pc="http://schemas.microsoft.com/office/powerpoint/2013/main/command"/>
      <pc:sldMk xmlns:pc="http://schemas.microsoft.com/office/powerpoint/2013/main/command" cId="91401164" sldId="301"/>
      <ac:spMk id="5" creationId="{3B715657-BEED-729F-544E-7C9DA772F4D5}"/>
      <ac:txMk cp="1020">
        <ac:context len="1021" hash="1505660353"/>
      </ac:txMk>
    </ac:txMkLst>
    <p188:pos x="1616574" y="2892894"/>
    <p188:replyLst>
      <p188:reply id="{6B8F4937-5F98-4C0C-94EA-9E643FD7D757}" authorId="{72F6D929-C8D5-369B-6E63-DE4A990D8D9A}" created="2024-01-25T20:35:55.498">
        <p188:txBody>
          <a:bodyPr/>
          <a:lstStyle/>
          <a:p>
            <a:r>
              <a:rPr lang="en-US"/>
              <a:t>DESIGN: We'll want to notate this source somehow on this slide</a:t>
            </a:r>
          </a:p>
        </p188:txBody>
      </p188:reply>
    </p188:replyLst>
    <p188:txBody>
      <a:bodyPr/>
      <a:lstStyle/>
      <a:p>
        <a:r>
          <a:rPr lang="en-US"/>
          <a:t>Pingdom stat
https://www.pingdom.com/outages/average-cost-of-downtime-per-industry/</a:t>
        </a:r>
      </a:p>
    </p188:txBody>
  </p188:cm>
  <p188:cm id="{A4C4E01D-61A6-4D24-B565-D2BA10B592D4}" authorId="{28744EAE-1108-24CE-2852-34EE1DE92080}" status="resolved" created="2024-02-27T16:00:41.621" complete="100000">
    <ac:txMkLst xmlns:ac="http://schemas.microsoft.com/office/drawing/2013/main/command">
      <pc:docMk xmlns:pc="http://schemas.microsoft.com/office/powerpoint/2013/main/command"/>
      <pc:sldMk xmlns:pc="http://schemas.microsoft.com/office/powerpoint/2013/main/command" cId="91401164" sldId="301"/>
      <ac:spMk id="5" creationId="{3B715657-BEED-729F-544E-7C9DA772F4D5}"/>
      <ac:txMk cp="0" len="237">
        <ac:context len="1021" hash="1505660353"/>
      </ac:txMk>
    </ac:txMkLst>
    <p188:pos x="10239376" y="232786"/>
    <p188:replyLst>
      <p188:reply id="{8569A5BE-E205-49F2-8F28-2C1B5DEB03C8}" authorId="{0602A96D-5C81-33C3-F85A-206CBDA4ED97}" created="2024-02-27T20:15:19.400">
        <p188:txBody>
          <a:bodyPr/>
          <a:lstStyle/>
          <a:p>
            <a:r>
              <a:rPr lang="en-US"/>
              <a:t>Design: Moved this to two slides so we could increase the font size.</a:t>
            </a:r>
          </a:p>
        </p188:txBody>
      </p188:reply>
    </p188:replyLst>
    <p188:txBody>
      <a:bodyPr/>
      <a:lstStyle/>
      <a:p>
        <a:r>
          <a:rPr lang="en-US"/>
          <a:t>Test is too small. At a minimum, 16 pt for ppts. Please update and turn into two slides as needed.</a:t>
        </a:r>
      </a:p>
    </p188:txBody>
  </p188:cm>
</p188:cmLst>
</file>

<file path=ppt/comments/modernComment_139_9A2E8FCF.xml><?xml version="1.0" encoding="utf-8"?>
<p188:cmLst xmlns:a="http://schemas.openxmlformats.org/drawingml/2006/main" xmlns:r="http://schemas.openxmlformats.org/officeDocument/2006/relationships" xmlns:p188="http://schemas.microsoft.com/office/powerpoint/2018/8/main">
  <p188:cm id="{A4112847-1977-431E-8EB7-6DA2DCE10C98}" authorId="{28744EAE-1108-24CE-2852-34EE1DE92080}" status="resolved" created="2024-02-27T15:58:38.577" complete="100000">
    <pc:sldMkLst xmlns:pc="http://schemas.microsoft.com/office/powerpoint/2013/main/command">
      <pc:docMk/>
      <pc:sldMk cId="2586742735" sldId="313"/>
    </pc:sldMkLst>
    <p188:txBody>
      <a:bodyPr/>
      <a:lstStyle/>
      <a:p>
        <a:r>
          <a:rPr lang="en-US"/>
          <a:t>Spacing is tight on this slide. There should be more space between different points. Can have two slides to cover all this information to accomplish that. </a:t>
        </a:r>
      </a:p>
    </p188:txBody>
  </p188:cm>
</p188:cmLst>
</file>

<file path=ppt/comments/modernComment_153_D013D7E1.xml><?xml version="1.0" encoding="utf-8"?>
<p188:cmLst xmlns:a="http://schemas.openxmlformats.org/drawingml/2006/main" xmlns:r="http://schemas.openxmlformats.org/officeDocument/2006/relationships" xmlns:p188="http://schemas.microsoft.com/office/powerpoint/2018/8/main">
  <p188:cm id="{CCE90FB9-C359-4DF4-8515-4D1A5D85670A}" authorId="{28744EAE-1108-24CE-2852-34EE1DE92080}" status="resolved" created="2024-02-27T15:57:14.085" complete="100000">
    <ac:txMkLst xmlns:ac="http://schemas.microsoft.com/office/drawing/2013/main/command">
      <pc:docMk xmlns:pc="http://schemas.microsoft.com/office/powerpoint/2013/main/command"/>
      <pc:sldMk xmlns:pc="http://schemas.microsoft.com/office/powerpoint/2013/main/command" cId="3490961377" sldId="339"/>
      <ac:spMk id="12" creationId="{7F02FF73-1EF1-BB2F-0253-D499ED350D3D}"/>
      <ac:txMk cp="34" len="291">
        <ac:context len="326" hash="2146909900"/>
      </ac:txMk>
    </ac:txMkLst>
    <p188:pos x="9448949" y="546340"/>
    <p188:txBody>
      <a:bodyPr/>
      <a:lstStyle/>
      <a:p>
        <a:r>
          <a:rPr lang="en-US"/>
          <a:t>Can italics be removed?</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panose="020B0604020202020204" pitchFamily="34"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panose="020B0604020202020204" pitchFamily="34" charset="0"/>
              </a:defRPr>
            </a:lvl1pPr>
          </a:lstStyle>
          <a:p>
            <a:fld id="{427FA455-E019-B840-9D88-72BF854AC046}" type="datetimeFigureOut">
              <a:rPr lang="en-US" smtClean="0"/>
              <a:pPr/>
              <a:t>3/6/2024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panose="020B0604020202020204"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panose="020B0604020202020204" pitchFamily="34" charset="0"/>
              </a:defRPr>
            </a:lvl1pPr>
          </a:lstStyle>
          <a:p>
            <a:fld id="{FA1F3564-1361-ED4C-B114-CE3F9BBF0E84}" type="slidenum">
              <a:rPr lang="en-US" smtClean="0"/>
              <a:pPr/>
              <a:t>‹#›</a:t>
            </a:fld>
            <a:endParaRPr lang="en-US"/>
          </a:p>
        </p:txBody>
      </p:sp>
    </p:spTree>
    <p:extLst>
      <p:ext uri="{BB962C8B-B14F-4D97-AF65-F5344CB8AC3E}">
        <p14:creationId xmlns:p14="http://schemas.microsoft.com/office/powerpoint/2010/main" val="3993853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panose="020B0604020202020204" pitchFamily="34" charset="0"/>
        <a:ea typeface="+mn-ea"/>
        <a:cs typeface="+mn-cs"/>
      </a:defRPr>
    </a:lvl1pPr>
    <a:lvl2pPr marL="457200" algn="l" defTabSz="914400" rtl="0" eaLnBrk="1" latinLnBrk="0" hangingPunct="1">
      <a:defRPr sz="1200" b="0" i="0" kern="1200">
        <a:solidFill>
          <a:schemeClr val="tx1"/>
        </a:solidFill>
        <a:latin typeface="Arial" panose="020B0604020202020204" pitchFamily="34" charset="0"/>
        <a:ea typeface="+mn-ea"/>
        <a:cs typeface="+mn-cs"/>
      </a:defRPr>
    </a:lvl2pPr>
    <a:lvl3pPr marL="914400" algn="l" defTabSz="914400" rtl="0" eaLnBrk="1" latinLnBrk="0" hangingPunct="1">
      <a:defRPr sz="1200" b="0" i="0" kern="1200">
        <a:solidFill>
          <a:schemeClr val="tx1"/>
        </a:solidFill>
        <a:latin typeface="Arial" panose="020B0604020202020204" pitchFamily="34" charset="0"/>
        <a:ea typeface="+mn-ea"/>
        <a:cs typeface="+mn-cs"/>
      </a:defRPr>
    </a:lvl3pPr>
    <a:lvl4pPr marL="1371600" algn="l" defTabSz="914400" rtl="0" eaLnBrk="1" latinLnBrk="0" hangingPunct="1">
      <a:defRPr sz="1200" b="0" i="0" kern="1200">
        <a:solidFill>
          <a:schemeClr val="tx1"/>
        </a:solidFill>
        <a:latin typeface="Arial" panose="020B0604020202020204" pitchFamily="34" charset="0"/>
        <a:ea typeface="+mn-ea"/>
        <a:cs typeface="+mn-cs"/>
      </a:defRPr>
    </a:lvl4pPr>
    <a:lvl5pPr marL="1828800" algn="l" defTabSz="914400" rtl="0" eaLnBrk="1" latinLnBrk="0" hangingPunct="1">
      <a:defRPr sz="1200" b="0" i="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A1F3564-1361-ED4C-B114-CE3F9BBF0E84}" type="slidenum">
              <a:rPr lang="en-US" smtClean="0"/>
              <a:t>1</a:t>
            </a:fld>
            <a:endParaRPr lang="en-US"/>
          </a:p>
        </p:txBody>
      </p:sp>
    </p:spTree>
    <p:extLst>
      <p:ext uri="{BB962C8B-B14F-4D97-AF65-F5344CB8AC3E}">
        <p14:creationId xmlns:p14="http://schemas.microsoft.com/office/powerpoint/2010/main" val="24618457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5B7F16-730A-B715-F3CC-5E3DB8C9D4C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7025345-7164-3206-7F0F-EF205956FBA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399357E-2313-92E6-BBA2-95B177253A69}"/>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ea typeface="+mn-ea"/>
              <a:cs typeface="+mn-cs"/>
            </a:endParaRPr>
          </a:p>
        </p:txBody>
      </p:sp>
      <p:sp>
        <p:nvSpPr>
          <p:cNvPr id="4" name="Slide Number Placeholder 3">
            <a:extLst>
              <a:ext uri="{FF2B5EF4-FFF2-40B4-BE49-F238E27FC236}">
                <a16:creationId xmlns:a16="http://schemas.microsoft.com/office/drawing/2014/main" id="{AD59C71F-CC52-DA5A-3B7D-8FC7A35DADE2}"/>
              </a:ext>
            </a:extLst>
          </p:cNvPr>
          <p:cNvSpPr>
            <a:spLocks noGrp="1"/>
          </p:cNvSpPr>
          <p:nvPr>
            <p:ph type="sldNum" sz="quarter" idx="5"/>
          </p:nvPr>
        </p:nvSpPr>
        <p:spPr/>
        <p:txBody>
          <a:bodyPr/>
          <a:lstStyle/>
          <a:p>
            <a:fld id="{FA1F3564-1361-ED4C-B114-CE3F9BBF0E84}" type="slidenum">
              <a:rPr lang="en-US" smtClean="0"/>
              <a:t>11</a:t>
            </a:fld>
            <a:endParaRPr lang="en-US"/>
          </a:p>
        </p:txBody>
      </p:sp>
    </p:spTree>
    <p:extLst>
      <p:ext uri="{BB962C8B-B14F-4D97-AF65-F5344CB8AC3E}">
        <p14:creationId xmlns:p14="http://schemas.microsoft.com/office/powerpoint/2010/main" val="33359636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ea typeface="+mn-ea"/>
              <a:cs typeface="+mn-cs"/>
            </a:endParaRPr>
          </a:p>
        </p:txBody>
      </p:sp>
      <p:sp>
        <p:nvSpPr>
          <p:cNvPr id="4" name="Slide Number Placeholder 3"/>
          <p:cNvSpPr>
            <a:spLocks noGrp="1"/>
          </p:cNvSpPr>
          <p:nvPr>
            <p:ph type="sldNum" sz="quarter" idx="5"/>
          </p:nvPr>
        </p:nvSpPr>
        <p:spPr/>
        <p:txBody>
          <a:bodyPr/>
          <a:lstStyle/>
          <a:p>
            <a:fld id="{FA1F3564-1361-ED4C-B114-CE3F9BBF0E84}" type="slidenum">
              <a:rPr lang="en-US" smtClean="0"/>
              <a:t>12</a:t>
            </a:fld>
            <a:endParaRPr lang="en-US"/>
          </a:p>
        </p:txBody>
      </p:sp>
    </p:spTree>
    <p:extLst>
      <p:ext uri="{BB962C8B-B14F-4D97-AF65-F5344CB8AC3E}">
        <p14:creationId xmlns:p14="http://schemas.microsoft.com/office/powerpoint/2010/main" val="32523918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9EA0B9-3C34-DBAE-3733-66C53A24778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8464337-1D09-6734-9293-3600EFC7534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2525A01-E0EE-76C5-F92C-C98617A09A0B}"/>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ea typeface="+mn-ea"/>
              <a:cs typeface="+mn-cs"/>
            </a:endParaRPr>
          </a:p>
        </p:txBody>
      </p:sp>
      <p:sp>
        <p:nvSpPr>
          <p:cNvPr id="4" name="Slide Number Placeholder 3">
            <a:extLst>
              <a:ext uri="{FF2B5EF4-FFF2-40B4-BE49-F238E27FC236}">
                <a16:creationId xmlns:a16="http://schemas.microsoft.com/office/drawing/2014/main" id="{E0EE8B90-205A-12E1-21B3-EB38A3F7203F}"/>
              </a:ext>
            </a:extLst>
          </p:cNvPr>
          <p:cNvSpPr>
            <a:spLocks noGrp="1"/>
          </p:cNvSpPr>
          <p:nvPr>
            <p:ph type="sldNum" sz="quarter" idx="5"/>
          </p:nvPr>
        </p:nvSpPr>
        <p:spPr/>
        <p:txBody>
          <a:bodyPr/>
          <a:lstStyle/>
          <a:p>
            <a:fld id="{FA1F3564-1361-ED4C-B114-CE3F9BBF0E84}" type="slidenum">
              <a:rPr lang="en-US" smtClean="0"/>
              <a:t>13</a:t>
            </a:fld>
            <a:endParaRPr lang="en-US"/>
          </a:p>
        </p:txBody>
      </p:sp>
    </p:spTree>
    <p:extLst>
      <p:ext uri="{BB962C8B-B14F-4D97-AF65-F5344CB8AC3E}">
        <p14:creationId xmlns:p14="http://schemas.microsoft.com/office/powerpoint/2010/main" val="6151394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ea typeface="+mn-ea"/>
              <a:cs typeface="+mn-cs"/>
            </a:endParaRPr>
          </a:p>
        </p:txBody>
      </p:sp>
      <p:sp>
        <p:nvSpPr>
          <p:cNvPr id="4" name="Slide Number Placeholder 3"/>
          <p:cNvSpPr>
            <a:spLocks noGrp="1"/>
          </p:cNvSpPr>
          <p:nvPr>
            <p:ph type="sldNum" sz="quarter" idx="5"/>
          </p:nvPr>
        </p:nvSpPr>
        <p:spPr/>
        <p:txBody>
          <a:bodyPr/>
          <a:lstStyle/>
          <a:p>
            <a:fld id="{FA1F3564-1361-ED4C-B114-CE3F9BBF0E84}" type="slidenum">
              <a:rPr lang="en-US" smtClean="0"/>
              <a:t>14</a:t>
            </a:fld>
            <a:endParaRPr lang="en-US"/>
          </a:p>
        </p:txBody>
      </p:sp>
    </p:spTree>
    <p:extLst>
      <p:ext uri="{BB962C8B-B14F-4D97-AF65-F5344CB8AC3E}">
        <p14:creationId xmlns:p14="http://schemas.microsoft.com/office/powerpoint/2010/main" val="650385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33B17E-87FA-1315-9431-7C188BC898F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14E74F1-C04D-F5E3-16C1-1CEC6CE15D7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229D288-53A0-C79D-24B3-187644B77249}"/>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ea typeface="+mn-ea"/>
              <a:cs typeface="+mn-cs"/>
            </a:endParaRPr>
          </a:p>
        </p:txBody>
      </p:sp>
      <p:sp>
        <p:nvSpPr>
          <p:cNvPr id="4" name="Slide Number Placeholder 3">
            <a:extLst>
              <a:ext uri="{FF2B5EF4-FFF2-40B4-BE49-F238E27FC236}">
                <a16:creationId xmlns:a16="http://schemas.microsoft.com/office/drawing/2014/main" id="{419E2028-AE67-A326-CC5E-8E0785E0D2D3}"/>
              </a:ext>
            </a:extLst>
          </p:cNvPr>
          <p:cNvSpPr>
            <a:spLocks noGrp="1"/>
          </p:cNvSpPr>
          <p:nvPr>
            <p:ph type="sldNum" sz="quarter" idx="5"/>
          </p:nvPr>
        </p:nvSpPr>
        <p:spPr/>
        <p:txBody>
          <a:bodyPr/>
          <a:lstStyle/>
          <a:p>
            <a:fld id="{FA1F3564-1361-ED4C-B114-CE3F9BBF0E84}" type="slidenum">
              <a:rPr lang="en-US" smtClean="0"/>
              <a:t>15</a:t>
            </a:fld>
            <a:endParaRPr lang="en-US"/>
          </a:p>
        </p:txBody>
      </p:sp>
    </p:spTree>
    <p:extLst>
      <p:ext uri="{BB962C8B-B14F-4D97-AF65-F5344CB8AC3E}">
        <p14:creationId xmlns:p14="http://schemas.microsoft.com/office/powerpoint/2010/main" val="11980281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ea typeface="+mn-ea"/>
              <a:cs typeface="+mn-cs"/>
            </a:endParaRPr>
          </a:p>
        </p:txBody>
      </p:sp>
      <p:sp>
        <p:nvSpPr>
          <p:cNvPr id="4" name="Slide Number Placeholder 3"/>
          <p:cNvSpPr>
            <a:spLocks noGrp="1"/>
          </p:cNvSpPr>
          <p:nvPr>
            <p:ph type="sldNum" sz="quarter" idx="5"/>
          </p:nvPr>
        </p:nvSpPr>
        <p:spPr/>
        <p:txBody>
          <a:bodyPr/>
          <a:lstStyle/>
          <a:p>
            <a:fld id="{FA1F3564-1361-ED4C-B114-CE3F9BBF0E84}" type="slidenum">
              <a:rPr lang="en-US" smtClean="0"/>
              <a:t>16</a:t>
            </a:fld>
            <a:endParaRPr lang="en-US"/>
          </a:p>
        </p:txBody>
      </p:sp>
    </p:spTree>
    <p:extLst>
      <p:ext uri="{BB962C8B-B14F-4D97-AF65-F5344CB8AC3E}">
        <p14:creationId xmlns:p14="http://schemas.microsoft.com/office/powerpoint/2010/main" val="14433497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0B7738-22B5-ADB1-9C62-D670A72EB79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BE7E0E9-B588-1714-30B8-571A9FAAABB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3AC67F5-5973-9FD1-B7B6-63BC9A669EE8}"/>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ea typeface="+mn-ea"/>
              <a:cs typeface="+mn-cs"/>
            </a:endParaRPr>
          </a:p>
        </p:txBody>
      </p:sp>
      <p:sp>
        <p:nvSpPr>
          <p:cNvPr id="4" name="Slide Number Placeholder 3">
            <a:extLst>
              <a:ext uri="{FF2B5EF4-FFF2-40B4-BE49-F238E27FC236}">
                <a16:creationId xmlns:a16="http://schemas.microsoft.com/office/drawing/2014/main" id="{1E71BF21-DFBA-D416-B595-439479B2675B}"/>
              </a:ext>
            </a:extLst>
          </p:cNvPr>
          <p:cNvSpPr>
            <a:spLocks noGrp="1"/>
          </p:cNvSpPr>
          <p:nvPr>
            <p:ph type="sldNum" sz="quarter" idx="5"/>
          </p:nvPr>
        </p:nvSpPr>
        <p:spPr/>
        <p:txBody>
          <a:bodyPr/>
          <a:lstStyle/>
          <a:p>
            <a:fld id="{FA1F3564-1361-ED4C-B114-CE3F9BBF0E84}" type="slidenum">
              <a:rPr lang="en-US" smtClean="0"/>
              <a:t>17</a:t>
            </a:fld>
            <a:endParaRPr lang="en-US"/>
          </a:p>
        </p:txBody>
      </p:sp>
    </p:spTree>
    <p:extLst>
      <p:ext uri="{BB962C8B-B14F-4D97-AF65-F5344CB8AC3E}">
        <p14:creationId xmlns:p14="http://schemas.microsoft.com/office/powerpoint/2010/main" val="4787048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ea typeface="+mn-ea"/>
              <a:cs typeface="+mn-cs"/>
            </a:endParaRPr>
          </a:p>
        </p:txBody>
      </p:sp>
      <p:sp>
        <p:nvSpPr>
          <p:cNvPr id="4" name="Slide Number Placeholder 3"/>
          <p:cNvSpPr>
            <a:spLocks noGrp="1"/>
          </p:cNvSpPr>
          <p:nvPr>
            <p:ph type="sldNum" sz="quarter" idx="5"/>
          </p:nvPr>
        </p:nvSpPr>
        <p:spPr/>
        <p:txBody>
          <a:bodyPr/>
          <a:lstStyle/>
          <a:p>
            <a:fld id="{FA1F3564-1361-ED4C-B114-CE3F9BBF0E84}" type="slidenum">
              <a:rPr lang="en-US" smtClean="0"/>
              <a:t>18</a:t>
            </a:fld>
            <a:endParaRPr lang="en-US"/>
          </a:p>
        </p:txBody>
      </p:sp>
    </p:spTree>
    <p:extLst>
      <p:ext uri="{BB962C8B-B14F-4D97-AF65-F5344CB8AC3E}">
        <p14:creationId xmlns:p14="http://schemas.microsoft.com/office/powerpoint/2010/main" val="30562156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ea typeface="+mn-ea"/>
              <a:cs typeface="+mn-cs"/>
            </a:endParaRPr>
          </a:p>
        </p:txBody>
      </p:sp>
      <p:sp>
        <p:nvSpPr>
          <p:cNvPr id="4" name="Slide Number Placeholder 3"/>
          <p:cNvSpPr>
            <a:spLocks noGrp="1"/>
          </p:cNvSpPr>
          <p:nvPr>
            <p:ph type="sldNum" sz="quarter" idx="5"/>
          </p:nvPr>
        </p:nvSpPr>
        <p:spPr/>
        <p:txBody>
          <a:bodyPr/>
          <a:lstStyle/>
          <a:p>
            <a:fld id="{FA1F3564-1361-ED4C-B114-CE3F9BBF0E84}" type="slidenum">
              <a:rPr lang="en-US" smtClean="0"/>
              <a:t>19</a:t>
            </a:fld>
            <a:endParaRPr lang="en-US"/>
          </a:p>
        </p:txBody>
      </p:sp>
    </p:spTree>
    <p:extLst>
      <p:ext uri="{BB962C8B-B14F-4D97-AF65-F5344CB8AC3E}">
        <p14:creationId xmlns:p14="http://schemas.microsoft.com/office/powerpoint/2010/main" val="30243469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ea typeface="+mn-ea"/>
              <a:cs typeface="+mn-cs"/>
            </a:endParaRPr>
          </a:p>
        </p:txBody>
      </p:sp>
      <p:sp>
        <p:nvSpPr>
          <p:cNvPr id="4" name="Slide Number Placeholder 3"/>
          <p:cNvSpPr>
            <a:spLocks noGrp="1"/>
          </p:cNvSpPr>
          <p:nvPr>
            <p:ph type="sldNum" sz="quarter" idx="5"/>
          </p:nvPr>
        </p:nvSpPr>
        <p:spPr/>
        <p:txBody>
          <a:bodyPr/>
          <a:lstStyle/>
          <a:p>
            <a:fld id="{FA1F3564-1361-ED4C-B114-CE3F9BBF0E84}" type="slidenum">
              <a:rPr lang="en-US" smtClean="0"/>
              <a:t>20</a:t>
            </a:fld>
            <a:endParaRPr lang="en-US"/>
          </a:p>
        </p:txBody>
      </p:sp>
    </p:spTree>
    <p:extLst>
      <p:ext uri="{BB962C8B-B14F-4D97-AF65-F5344CB8AC3E}">
        <p14:creationId xmlns:p14="http://schemas.microsoft.com/office/powerpoint/2010/main" val="4136191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ea typeface="+mn-ea"/>
              <a:cs typeface="+mn-cs"/>
            </a:endParaRPr>
          </a:p>
        </p:txBody>
      </p:sp>
      <p:sp>
        <p:nvSpPr>
          <p:cNvPr id="4" name="Slide Number Placeholder 3"/>
          <p:cNvSpPr>
            <a:spLocks noGrp="1"/>
          </p:cNvSpPr>
          <p:nvPr>
            <p:ph type="sldNum" sz="quarter" idx="5"/>
          </p:nvPr>
        </p:nvSpPr>
        <p:spPr/>
        <p:txBody>
          <a:bodyPr/>
          <a:lstStyle/>
          <a:p>
            <a:fld id="{FA1F3564-1361-ED4C-B114-CE3F9BBF0E84}" type="slidenum">
              <a:rPr lang="en-US" smtClean="0"/>
              <a:t>2</a:t>
            </a:fld>
            <a:endParaRPr lang="en-US"/>
          </a:p>
        </p:txBody>
      </p:sp>
    </p:spTree>
    <p:extLst>
      <p:ext uri="{BB962C8B-B14F-4D97-AF65-F5344CB8AC3E}">
        <p14:creationId xmlns:p14="http://schemas.microsoft.com/office/powerpoint/2010/main" val="41076213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27536A-F958-CF04-BA61-75B59DF7835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1454E11-6FCD-7A40-9D34-E2263705A88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8D6559A-F8D7-2865-B378-0EF58AFFFE25}"/>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ea typeface="+mn-ea"/>
              <a:cs typeface="+mn-cs"/>
            </a:endParaRPr>
          </a:p>
        </p:txBody>
      </p:sp>
      <p:sp>
        <p:nvSpPr>
          <p:cNvPr id="4" name="Slide Number Placeholder 3">
            <a:extLst>
              <a:ext uri="{FF2B5EF4-FFF2-40B4-BE49-F238E27FC236}">
                <a16:creationId xmlns:a16="http://schemas.microsoft.com/office/drawing/2014/main" id="{2D560559-8189-5D92-EC1C-3DF082C96119}"/>
              </a:ext>
            </a:extLst>
          </p:cNvPr>
          <p:cNvSpPr>
            <a:spLocks noGrp="1"/>
          </p:cNvSpPr>
          <p:nvPr>
            <p:ph type="sldNum" sz="quarter" idx="5"/>
          </p:nvPr>
        </p:nvSpPr>
        <p:spPr/>
        <p:txBody>
          <a:bodyPr/>
          <a:lstStyle/>
          <a:p>
            <a:fld id="{FA1F3564-1361-ED4C-B114-CE3F9BBF0E84}" type="slidenum">
              <a:rPr lang="en-US" smtClean="0"/>
              <a:t>21</a:t>
            </a:fld>
            <a:endParaRPr lang="en-US"/>
          </a:p>
        </p:txBody>
      </p:sp>
    </p:spTree>
    <p:extLst>
      <p:ext uri="{BB962C8B-B14F-4D97-AF65-F5344CB8AC3E}">
        <p14:creationId xmlns:p14="http://schemas.microsoft.com/office/powerpoint/2010/main" val="17815933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ea typeface="+mn-ea"/>
              <a:cs typeface="+mn-cs"/>
            </a:endParaRPr>
          </a:p>
        </p:txBody>
      </p:sp>
      <p:sp>
        <p:nvSpPr>
          <p:cNvPr id="4" name="Slide Number Placeholder 3"/>
          <p:cNvSpPr>
            <a:spLocks noGrp="1"/>
          </p:cNvSpPr>
          <p:nvPr>
            <p:ph type="sldNum" sz="quarter" idx="5"/>
          </p:nvPr>
        </p:nvSpPr>
        <p:spPr/>
        <p:txBody>
          <a:bodyPr/>
          <a:lstStyle/>
          <a:p>
            <a:fld id="{FA1F3564-1361-ED4C-B114-CE3F9BBF0E84}" type="slidenum">
              <a:rPr lang="en-US" smtClean="0"/>
              <a:t>22</a:t>
            </a:fld>
            <a:endParaRPr lang="en-US"/>
          </a:p>
        </p:txBody>
      </p:sp>
    </p:spTree>
    <p:extLst>
      <p:ext uri="{BB962C8B-B14F-4D97-AF65-F5344CB8AC3E}">
        <p14:creationId xmlns:p14="http://schemas.microsoft.com/office/powerpoint/2010/main" val="7652889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ea typeface="+mn-ea"/>
              <a:cs typeface="+mn-cs"/>
            </a:endParaRPr>
          </a:p>
        </p:txBody>
      </p:sp>
      <p:sp>
        <p:nvSpPr>
          <p:cNvPr id="4" name="Slide Number Placeholder 3"/>
          <p:cNvSpPr>
            <a:spLocks noGrp="1"/>
          </p:cNvSpPr>
          <p:nvPr>
            <p:ph type="sldNum" sz="quarter" idx="5"/>
          </p:nvPr>
        </p:nvSpPr>
        <p:spPr/>
        <p:txBody>
          <a:bodyPr/>
          <a:lstStyle/>
          <a:p>
            <a:fld id="{FA1F3564-1361-ED4C-B114-CE3F9BBF0E84}" type="slidenum">
              <a:rPr lang="en-US" smtClean="0"/>
              <a:t>23</a:t>
            </a:fld>
            <a:endParaRPr lang="en-US"/>
          </a:p>
        </p:txBody>
      </p:sp>
    </p:spTree>
    <p:extLst>
      <p:ext uri="{BB962C8B-B14F-4D97-AF65-F5344CB8AC3E}">
        <p14:creationId xmlns:p14="http://schemas.microsoft.com/office/powerpoint/2010/main" val="27177498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ea typeface="+mn-ea"/>
              <a:cs typeface="+mn-cs"/>
            </a:endParaRPr>
          </a:p>
        </p:txBody>
      </p:sp>
      <p:sp>
        <p:nvSpPr>
          <p:cNvPr id="4" name="Slide Number Placeholder 3"/>
          <p:cNvSpPr>
            <a:spLocks noGrp="1"/>
          </p:cNvSpPr>
          <p:nvPr>
            <p:ph type="sldNum" sz="quarter" idx="5"/>
          </p:nvPr>
        </p:nvSpPr>
        <p:spPr/>
        <p:txBody>
          <a:bodyPr/>
          <a:lstStyle/>
          <a:p>
            <a:fld id="{FA1F3564-1361-ED4C-B114-CE3F9BBF0E84}" type="slidenum">
              <a:rPr lang="en-US" smtClean="0"/>
              <a:t>24</a:t>
            </a:fld>
            <a:endParaRPr lang="en-US"/>
          </a:p>
        </p:txBody>
      </p:sp>
    </p:spTree>
    <p:extLst>
      <p:ext uri="{BB962C8B-B14F-4D97-AF65-F5344CB8AC3E}">
        <p14:creationId xmlns:p14="http://schemas.microsoft.com/office/powerpoint/2010/main" val="16968502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ea typeface="+mn-ea"/>
              <a:cs typeface="+mn-cs"/>
            </a:endParaRPr>
          </a:p>
        </p:txBody>
      </p:sp>
      <p:sp>
        <p:nvSpPr>
          <p:cNvPr id="4" name="Slide Number Placeholder 3"/>
          <p:cNvSpPr>
            <a:spLocks noGrp="1"/>
          </p:cNvSpPr>
          <p:nvPr>
            <p:ph type="sldNum" sz="quarter" idx="5"/>
          </p:nvPr>
        </p:nvSpPr>
        <p:spPr/>
        <p:txBody>
          <a:bodyPr/>
          <a:lstStyle/>
          <a:p>
            <a:fld id="{FA1F3564-1361-ED4C-B114-CE3F9BBF0E84}" type="slidenum">
              <a:rPr lang="en-US" smtClean="0"/>
              <a:t>25</a:t>
            </a:fld>
            <a:endParaRPr lang="en-US"/>
          </a:p>
        </p:txBody>
      </p:sp>
    </p:spTree>
    <p:extLst>
      <p:ext uri="{BB962C8B-B14F-4D97-AF65-F5344CB8AC3E}">
        <p14:creationId xmlns:p14="http://schemas.microsoft.com/office/powerpoint/2010/main" val="28392088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C096D6-4A67-4162-26A9-8439590A5C4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505E53E-0E98-B56A-630D-0CF7B05A9DB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144A78E-97CE-5180-DADC-5AE68D200808}"/>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ea typeface="+mn-ea"/>
              <a:cs typeface="+mn-cs"/>
            </a:endParaRPr>
          </a:p>
        </p:txBody>
      </p:sp>
      <p:sp>
        <p:nvSpPr>
          <p:cNvPr id="4" name="Slide Number Placeholder 3">
            <a:extLst>
              <a:ext uri="{FF2B5EF4-FFF2-40B4-BE49-F238E27FC236}">
                <a16:creationId xmlns:a16="http://schemas.microsoft.com/office/drawing/2014/main" id="{E298D7F1-0E39-7A18-189F-2673517E6F8F}"/>
              </a:ext>
            </a:extLst>
          </p:cNvPr>
          <p:cNvSpPr>
            <a:spLocks noGrp="1"/>
          </p:cNvSpPr>
          <p:nvPr>
            <p:ph type="sldNum" sz="quarter" idx="5"/>
          </p:nvPr>
        </p:nvSpPr>
        <p:spPr/>
        <p:txBody>
          <a:bodyPr/>
          <a:lstStyle/>
          <a:p>
            <a:fld id="{FA1F3564-1361-ED4C-B114-CE3F9BBF0E84}" type="slidenum">
              <a:rPr lang="en-US" smtClean="0"/>
              <a:t>26</a:t>
            </a:fld>
            <a:endParaRPr lang="en-US"/>
          </a:p>
        </p:txBody>
      </p:sp>
    </p:spTree>
    <p:extLst>
      <p:ext uri="{BB962C8B-B14F-4D97-AF65-F5344CB8AC3E}">
        <p14:creationId xmlns:p14="http://schemas.microsoft.com/office/powerpoint/2010/main" val="29214430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36422F-26C3-62B1-023D-00C501E9275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C35E786-0F60-60B5-BC88-FDBD8E8E33A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1FA5782-1D84-3272-9116-E2C9152C463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36A68D00-FB64-AEC6-4ED8-B9D469D10530}"/>
              </a:ext>
            </a:extLst>
          </p:cNvPr>
          <p:cNvSpPr>
            <a:spLocks noGrp="1"/>
          </p:cNvSpPr>
          <p:nvPr>
            <p:ph type="sldNum" sz="quarter" idx="5"/>
          </p:nvPr>
        </p:nvSpPr>
        <p:spPr/>
        <p:txBody>
          <a:bodyPr/>
          <a:lstStyle/>
          <a:p>
            <a:fld id="{FA1F3564-1361-ED4C-B114-CE3F9BBF0E84}" type="slidenum">
              <a:rPr lang="en-US" smtClean="0"/>
              <a:t>27</a:t>
            </a:fld>
            <a:endParaRPr lang="en-US"/>
          </a:p>
        </p:txBody>
      </p:sp>
    </p:spTree>
    <p:extLst>
      <p:ext uri="{BB962C8B-B14F-4D97-AF65-F5344CB8AC3E}">
        <p14:creationId xmlns:p14="http://schemas.microsoft.com/office/powerpoint/2010/main" val="842511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ea typeface="+mn-ea"/>
              <a:cs typeface="+mn-cs"/>
            </a:endParaRPr>
          </a:p>
        </p:txBody>
      </p:sp>
      <p:sp>
        <p:nvSpPr>
          <p:cNvPr id="4" name="Slide Number Placeholder 3"/>
          <p:cNvSpPr>
            <a:spLocks noGrp="1"/>
          </p:cNvSpPr>
          <p:nvPr>
            <p:ph type="sldNum" sz="quarter" idx="5"/>
          </p:nvPr>
        </p:nvSpPr>
        <p:spPr/>
        <p:txBody>
          <a:bodyPr/>
          <a:lstStyle/>
          <a:p>
            <a:fld id="{FA1F3564-1361-ED4C-B114-CE3F9BBF0E84}" type="slidenum">
              <a:rPr lang="en-US" smtClean="0"/>
              <a:t>3</a:t>
            </a:fld>
            <a:endParaRPr lang="en-US"/>
          </a:p>
        </p:txBody>
      </p:sp>
    </p:spTree>
    <p:extLst>
      <p:ext uri="{BB962C8B-B14F-4D97-AF65-F5344CB8AC3E}">
        <p14:creationId xmlns:p14="http://schemas.microsoft.com/office/powerpoint/2010/main" val="20068896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ea typeface="+mn-ea"/>
              <a:cs typeface="+mn-cs"/>
            </a:endParaRPr>
          </a:p>
        </p:txBody>
      </p:sp>
      <p:sp>
        <p:nvSpPr>
          <p:cNvPr id="4" name="Slide Number Placeholder 3"/>
          <p:cNvSpPr>
            <a:spLocks noGrp="1"/>
          </p:cNvSpPr>
          <p:nvPr>
            <p:ph type="sldNum" sz="quarter" idx="5"/>
          </p:nvPr>
        </p:nvSpPr>
        <p:spPr/>
        <p:txBody>
          <a:bodyPr/>
          <a:lstStyle/>
          <a:p>
            <a:fld id="{FA1F3564-1361-ED4C-B114-CE3F9BBF0E84}" type="slidenum">
              <a:rPr lang="en-US" smtClean="0"/>
              <a:t>4</a:t>
            </a:fld>
            <a:endParaRPr lang="en-US"/>
          </a:p>
        </p:txBody>
      </p:sp>
    </p:spTree>
    <p:extLst>
      <p:ext uri="{BB962C8B-B14F-4D97-AF65-F5344CB8AC3E}">
        <p14:creationId xmlns:p14="http://schemas.microsoft.com/office/powerpoint/2010/main" val="1199118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4FAB22-2EC8-AC20-DF27-4C7F1BE2DAE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1D2B40E-16E1-E03B-02F8-9D0C29E0ED3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D1B7CC4-68D7-4766-AEE1-A98182F64ED3}"/>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ea typeface="+mn-ea"/>
              <a:cs typeface="+mn-cs"/>
            </a:endParaRPr>
          </a:p>
        </p:txBody>
      </p:sp>
      <p:sp>
        <p:nvSpPr>
          <p:cNvPr id="4" name="Slide Number Placeholder 3">
            <a:extLst>
              <a:ext uri="{FF2B5EF4-FFF2-40B4-BE49-F238E27FC236}">
                <a16:creationId xmlns:a16="http://schemas.microsoft.com/office/drawing/2014/main" id="{E9BFB2F3-3A16-F6D6-E396-4CBBDC33BEA2}"/>
              </a:ext>
            </a:extLst>
          </p:cNvPr>
          <p:cNvSpPr>
            <a:spLocks noGrp="1"/>
          </p:cNvSpPr>
          <p:nvPr>
            <p:ph type="sldNum" sz="quarter" idx="5"/>
          </p:nvPr>
        </p:nvSpPr>
        <p:spPr/>
        <p:txBody>
          <a:bodyPr/>
          <a:lstStyle/>
          <a:p>
            <a:fld id="{FA1F3564-1361-ED4C-B114-CE3F9BBF0E84}" type="slidenum">
              <a:rPr lang="en-US" smtClean="0"/>
              <a:t>6</a:t>
            </a:fld>
            <a:endParaRPr lang="en-US"/>
          </a:p>
        </p:txBody>
      </p:sp>
    </p:spTree>
    <p:extLst>
      <p:ext uri="{BB962C8B-B14F-4D97-AF65-F5344CB8AC3E}">
        <p14:creationId xmlns:p14="http://schemas.microsoft.com/office/powerpoint/2010/main" val="31442072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1C11CE-AADF-D848-7C02-6F659971C66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81DA6C4-4878-D74F-A315-15610EAB170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113104F-732A-D089-519B-9FD344E4969A}"/>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ea typeface="+mn-ea"/>
              <a:cs typeface="+mn-cs"/>
            </a:endParaRPr>
          </a:p>
        </p:txBody>
      </p:sp>
      <p:sp>
        <p:nvSpPr>
          <p:cNvPr id="4" name="Slide Number Placeholder 3">
            <a:extLst>
              <a:ext uri="{FF2B5EF4-FFF2-40B4-BE49-F238E27FC236}">
                <a16:creationId xmlns:a16="http://schemas.microsoft.com/office/drawing/2014/main" id="{1E0BCDAB-9E98-6F1D-E71D-343E4BC2FC2D}"/>
              </a:ext>
            </a:extLst>
          </p:cNvPr>
          <p:cNvSpPr>
            <a:spLocks noGrp="1"/>
          </p:cNvSpPr>
          <p:nvPr>
            <p:ph type="sldNum" sz="quarter" idx="5"/>
          </p:nvPr>
        </p:nvSpPr>
        <p:spPr/>
        <p:txBody>
          <a:bodyPr/>
          <a:lstStyle/>
          <a:p>
            <a:fld id="{FA1F3564-1361-ED4C-B114-CE3F9BBF0E84}" type="slidenum">
              <a:rPr lang="en-US" smtClean="0"/>
              <a:t>7</a:t>
            </a:fld>
            <a:endParaRPr lang="en-US"/>
          </a:p>
        </p:txBody>
      </p:sp>
    </p:spTree>
    <p:extLst>
      <p:ext uri="{BB962C8B-B14F-4D97-AF65-F5344CB8AC3E}">
        <p14:creationId xmlns:p14="http://schemas.microsoft.com/office/powerpoint/2010/main" val="13626763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ea typeface="+mn-ea"/>
              <a:cs typeface="+mn-cs"/>
            </a:endParaRPr>
          </a:p>
        </p:txBody>
      </p:sp>
      <p:sp>
        <p:nvSpPr>
          <p:cNvPr id="4" name="Slide Number Placeholder 3"/>
          <p:cNvSpPr>
            <a:spLocks noGrp="1"/>
          </p:cNvSpPr>
          <p:nvPr>
            <p:ph type="sldNum" sz="quarter" idx="5"/>
          </p:nvPr>
        </p:nvSpPr>
        <p:spPr/>
        <p:txBody>
          <a:bodyPr/>
          <a:lstStyle/>
          <a:p>
            <a:fld id="{FA1F3564-1361-ED4C-B114-CE3F9BBF0E84}" type="slidenum">
              <a:rPr lang="en-US" smtClean="0"/>
              <a:t>8</a:t>
            </a:fld>
            <a:endParaRPr lang="en-US"/>
          </a:p>
        </p:txBody>
      </p:sp>
    </p:spTree>
    <p:extLst>
      <p:ext uri="{BB962C8B-B14F-4D97-AF65-F5344CB8AC3E}">
        <p14:creationId xmlns:p14="http://schemas.microsoft.com/office/powerpoint/2010/main" val="1827195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ea typeface="+mn-ea"/>
              <a:cs typeface="+mn-cs"/>
            </a:endParaRPr>
          </a:p>
        </p:txBody>
      </p:sp>
      <p:sp>
        <p:nvSpPr>
          <p:cNvPr id="4" name="Slide Number Placeholder 3"/>
          <p:cNvSpPr>
            <a:spLocks noGrp="1"/>
          </p:cNvSpPr>
          <p:nvPr>
            <p:ph type="sldNum" sz="quarter" idx="5"/>
          </p:nvPr>
        </p:nvSpPr>
        <p:spPr/>
        <p:txBody>
          <a:bodyPr/>
          <a:lstStyle/>
          <a:p>
            <a:fld id="{FA1F3564-1361-ED4C-B114-CE3F9BBF0E84}" type="slidenum">
              <a:rPr lang="en-US" smtClean="0"/>
              <a:t>9</a:t>
            </a:fld>
            <a:endParaRPr lang="en-US"/>
          </a:p>
        </p:txBody>
      </p:sp>
    </p:spTree>
    <p:extLst>
      <p:ext uri="{BB962C8B-B14F-4D97-AF65-F5344CB8AC3E}">
        <p14:creationId xmlns:p14="http://schemas.microsoft.com/office/powerpoint/2010/main" val="13009049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ea typeface="+mn-ea"/>
              <a:cs typeface="+mn-cs"/>
            </a:endParaRPr>
          </a:p>
        </p:txBody>
      </p:sp>
      <p:sp>
        <p:nvSpPr>
          <p:cNvPr id="4" name="Slide Number Placeholder 3"/>
          <p:cNvSpPr>
            <a:spLocks noGrp="1"/>
          </p:cNvSpPr>
          <p:nvPr>
            <p:ph type="sldNum" sz="quarter" idx="5"/>
          </p:nvPr>
        </p:nvSpPr>
        <p:spPr/>
        <p:txBody>
          <a:bodyPr/>
          <a:lstStyle/>
          <a:p>
            <a:fld id="{FA1F3564-1361-ED4C-B114-CE3F9BBF0E84}" type="slidenum">
              <a:rPr lang="en-US" smtClean="0"/>
              <a:t>10</a:t>
            </a:fld>
            <a:endParaRPr lang="en-US"/>
          </a:p>
        </p:txBody>
      </p:sp>
    </p:spTree>
    <p:extLst>
      <p:ext uri="{BB962C8B-B14F-4D97-AF65-F5344CB8AC3E}">
        <p14:creationId xmlns:p14="http://schemas.microsoft.com/office/powerpoint/2010/main" val="2315514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BF437-9660-204D-865F-FE2C2FB8DFF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84B2297-32C7-C846-8375-5312DAF0FD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27E0B9E-47E5-1049-8E80-BDB19ABA80A5}"/>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6F867765-9481-2F4C-9805-912F02F8F1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E3BF66-6F5A-9B41-A1DB-391D0998AB80}"/>
              </a:ext>
            </a:extLst>
          </p:cNvPr>
          <p:cNvSpPr>
            <a:spLocks noGrp="1"/>
          </p:cNvSpPr>
          <p:nvPr>
            <p:ph type="sldNum" sz="quarter" idx="12"/>
          </p:nvPr>
        </p:nvSpPr>
        <p:spPr>
          <a:xfrm>
            <a:off x="9321800" y="6356350"/>
            <a:ext cx="2743200" cy="365125"/>
          </a:xfrm>
        </p:spPr>
        <p:txBody>
          <a:bodyPr/>
          <a:lstStyle/>
          <a:p>
            <a:fld id="{BE42C48A-6ED1-1844-AB48-A670D08148BE}" type="slidenum">
              <a:rPr lang="en-US" smtClean="0"/>
              <a:t>‹#›</a:t>
            </a:fld>
            <a:endParaRPr lang="en-US" dirty="0"/>
          </a:p>
        </p:txBody>
      </p:sp>
    </p:spTree>
    <p:extLst>
      <p:ext uri="{BB962C8B-B14F-4D97-AF65-F5344CB8AC3E}">
        <p14:creationId xmlns:p14="http://schemas.microsoft.com/office/powerpoint/2010/main" val="3895310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F07C1-B3BF-554D-90BC-883DF892E7D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36469A-5555-0346-B885-FC28DB79302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0A030E-8354-854C-BE46-4175EB67CF5B}"/>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64CADBA2-CED3-D64E-B753-644F501799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4566CB-FE3F-B747-AD69-55D6FBCE6242}"/>
              </a:ext>
            </a:extLst>
          </p:cNvPr>
          <p:cNvSpPr>
            <a:spLocks noGrp="1"/>
          </p:cNvSpPr>
          <p:nvPr>
            <p:ph type="sldNum" sz="quarter" idx="12"/>
          </p:nvPr>
        </p:nvSpPr>
        <p:spPr/>
        <p:txBody>
          <a:bodyPr/>
          <a:lstStyle/>
          <a:p>
            <a:fld id="{BE42C48A-6ED1-1844-AB48-A670D08148BE}" type="slidenum">
              <a:rPr lang="en-US" smtClean="0"/>
              <a:t>‹#›</a:t>
            </a:fld>
            <a:endParaRPr lang="en-US"/>
          </a:p>
        </p:txBody>
      </p:sp>
    </p:spTree>
    <p:extLst>
      <p:ext uri="{BB962C8B-B14F-4D97-AF65-F5344CB8AC3E}">
        <p14:creationId xmlns:p14="http://schemas.microsoft.com/office/powerpoint/2010/main" val="1535441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C81352-ACD6-0942-9729-FF96AC596E5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C5CE0C-8C03-824D-B687-AC8189A461A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4942FC-6898-E14B-9796-0AEB8745C1E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0037FD81-B76E-234B-844B-2BB7ECF2CB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D6F832-C940-0F47-A342-7F0F4368FBE5}"/>
              </a:ext>
            </a:extLst>
          </p:cNvPr>
          <p:cNvSpPr>
            <a:spLocks noGrp="1"/>
          </p:cNvSpPr>
          <p:nvPr>
            <p:ph type="sldNum" sz="quarter" idx="12"/>
          </p:nvPr>
        </p:nvSpPr>
        <p:spPr/>
        <p:txBody>
          <a:bodyPr/>
          <a:lstStyle/>
          <a:p>
            <a:fld id="{BE42C48A-6ED1-1844-AB48-A670D08148BE}" type="slidenum">
              <a:rPr lang="en-US" smtClean="0"/>
              <a:t>‹#›</a:t>
            </a:fld>
            <a:endParaRPr lang="en-US"/>
          </a:p>
        </p:txBody>
      </p:sp>
    </p:spTree>
    <p:extLst>
      <p:ext uri="{BB962C8B-B14F-4D97-AF65-F5344CB8AC3E}">
        <p14:creationId xmlns:p14="http://schemas.microsoft.com/office/powerpoint/2010/main" val="37167275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8_Custom Layout">
    <p:bg>
      <p:bgRef idx="1001">
        <a:schemeClr val="bg1"/>
      </p:bgRef>
    </p:bg>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BF9E7F6E-4214-CACA-E5F3-444F405BD9C5}"/>
              </a:ext>
            </a:extLst>
          </p:cNvPr>
          <p:cNvSpPr>
            <a:spLocks noGrp="1"/>
          </p:cNvSpPr>
          <p:nvPr>
            <p:ph type="sldNum" sz="quarter" idx="12"/>
          </p:nvPr>
        </p:nvSpPr>
        <p:spPr>
          <a:xfrm>
            <a:off x="9311640" y="6356350"/>
            <a:ext cx="2743200" cy="365125"/>
          </a:xfrm>
        </p:spPr>
        <p:txBody>
          <a:bodyPr/>
          <a:lstStyle/>
          <a:p>
            <a:fld id="{BE42C48A-6ED1-1844-AB48-A670D08148BE}" type="slidenum">
              <a:rPr lang="en-US" smtClean="0"/>
              <a:t>‹#›</a:t>
            </a:fld>
            <a:endParaRPr lang="en-US" dirty="0"/>
          </a:p>
        </p:txBody>
      </p:sp>
    </p:spTree>
    <p:extLst>
      <p:ext uri="{BB962C8B-B14F-4D97-AF65-F5344CB8AC3E}">
        <p14:creationId xmlns:p14="http://schemas.microsoft.com/office/powerpoint/2010/main" val="96996085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109FE-4FA8-2C47-8582-7A633BAC5B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13951D-6098-9F43-B7CA-B6660C3F6D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C906BA-FFDA-324D-9770-82107ED4CC40}"/>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64B0DA42-912C-F942-BA9B-92C529D546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A807DB-209F-874B-985F-6C07D5248034}"/>
              </a:ext>
            </a:extLst>
          </p:cNvPr>
          <p:cNvSpPr>
            <a:spLocks noGrp="1"/>
          </p:cNvSpPr>
          <p:nvPr>
            <p:ph type="sldNum" sz="quarter" idx="12"/>
          </p:nvPr>
        </p:nvSpPr>
        <p:spPr/>
        <p:txBody>
          <a:bodyPr/>
          <a:lstStyle/>
          <a:p>
            <a:fld id="{BE42C48A-6ED1-1844-AB48-A670D08148BE}" type="slidenum">
              <a:rPr lang="en-US" smtClean="0"/>
              <a:t>‹#›</a:t>
            </a:fld>
            <a:endParaRPr lang="en-US"/>
          </a:p>
        </p:txBody>
      </p:sp>
    </p:spTree>
    <p:extLst>
      <p:ext uri="{BB962C8B-B14F-4D97-AF65-F5344CB8AC3E}">
        <p14:creationId xmlns:p14="http://schemas.microsoft.com/office/powerpoint/2010/main" val="1007039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ED642-A858-1A46-BB35-E79C006D6F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687CE4-7EEB-5C4A-BDB2-D48628495E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CA1A4D3-A30C-0C4C-AD11-F1E90FBFA2A8}"/>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81A273D3-3C2B-1945-9E06-F22BD75967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CF0B50-3C71-0746-A7AF-9D107ED7D9C0}"/>
              </a:ext>
            </a:extLst>
          </p:cNvPr>
          <p:cNvSpPr>
            <a:spLocks noGrp="1"/>
          </p:cNvSpPr>
          <p:nvPr>
            <p:ph type="sldNum" sz="quarter" idx="12"/>
          </p:nvPr>
        </p:nvSpPr>
        <p:spPr/>
        <p:txBody>
          <a:bodyPr/>
          <a:lstStyle/>
          <a:p>
            <a:fld id="{BE42C48A-6ED1-1844-AB48-A670D08148BE}" type="slidenum">
              <a:rPr lang="en-US" smtClean="0"/>
              <a:t>‹#›</a:t>
            </a:fld>
            <a:endParaRPr lang="en-US"/>
          </a:p>
        </p:txBody>
      </p:sp>
    </p:spTree>
    <p:extLst>
      <p:ext uri="{BB962C8B-B14F-4D97-AF65-F5344CB8AC3E}">
        <p14:creationId xmlns:p14="http://schemas.microsoft.com/office/powerpoint/2010/main" val="1122237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916D2-3365-634E-9A98-D6445218A7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C55DB7-6643-3A4D-BDBA-E2C884A7FD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333D26B-9212-C843-B563-71C071A6335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E325A1-224A-0047-9112-6400A1FC03C7}"/>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93612171-6AC4-D344-98FF-2709849827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5AE072-8CA5-3E48-BDA9-D519A27958B7}"/>
              </a:ext>
            </a:extLst>
          </p:cNvPr>
          <p:cNvSpPr>
            <a:spLocks noGrp="1"/>
          </p:cNvSpPr>
          <p:nvPr>
            <p:ph type="sldNum" sz="quarter" idx="12"/>
          </p:nvPr>
        </p:nvSpPr>
        <p:spPr/>
        <p:txBody>
          <a:bodyPr/>
          <a:lstStyle/>
          <a:p>
            <a:fld id="{BE42C48A-6ED1-1844-AB48-A670D08148BE}" type="slidenum">
              <a:rPr lang="en-US" smtClean="0"/>
              <a:t>‹#›</a:t>
            </a:fld>
            <a:endParaRPr lang="en-US"/>
          </a:p>
        </p:txBody>
      </p:sp>
    </p:spTree>
    <p:extLst>
      <p:ext uri="{BB962C8B-B14F-4D97-AF65-F5344CB8AC3E}">
        <p14:creationId xmlns:p14="http://schemas.microsoft.com/office/powerpoint/2010/main" val="571470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19C3D-F3D8-C24C-B86E-0E365E909BE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88D3ED2-98A8-5F47-94A7-5AF2E72732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60BD43B-6D3C-0E44-9DC7-1F5883FCA23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765BC68-6C5C-0F42-A9F9-6C7E503A40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0798253-D0C0-054D-B20C-8F48A14BD82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984B888-2805-5545-AF80-24E0C55EE206}"/>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16E9ACB3-650E-1B43-9C71-0C9CAE184B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2E29E5-7259-2A44-B3AB-882371F732E2}"/>
              </a:ext>
            </a:extLst>
          </p:cNvPr>
          <p:cNvSpPr>
            <a:spLocks noGrp="1"/>
          </p:cNvSpPr>
          <p:nvPr>
            <p:ph type="sldNum" sz="quarter" idx="12"/>
          </p:nvPr>
        </p:nvSpPr>
        <p:spPr/>
        <p:txBody>
          <a:bodyPr/>
          <a:lstStyle/>
          <a:p>
            <a:fld id="{BE42C48A-6ED1-1844-AB48-A670D08148BE}" type="slidenum">
              <a:rPr lang="en-US" smtClean="0"/>
              <a:t>‹#›</a:t>
            </a:fld>
            <a:endParaRPr lang="en-US"/>
          </a:p>
        </p:txBody>
      </p:sp>
    </p:spTree>
    <p:extLst>
      <p:ext uri="{BB962C8B-B14F-4D97-AF65-F5344CB8AC3E}">
        <p14:creationId xmlns:p14="http://schemas.microsoft.com/office/powerpoint/2010/main" val="286207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145D0-81EA-6643-86E2-4E0BF91B067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7D3CC15-5FA0-BD45-A77A-DD551915DC47}"/>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42FA4C8E-26F2-E846-80AB-CA6A889771F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B7DD530-5D64-BF4A-BB24-3D0C9A91A48F}"/>
              </a:ext>
            </a:extLst>
          </p:cNvPr>
          <p:cNvSpPr>
            <a:spLocks noGrp="1"/>
          </p:cNvSpPr>
          <p:nvPr>
            <p:ph type="sldNum" sz="quarter" idx="12"/>
          </p:nvPr>
        </p:nvSpPr>
        <p:spPr/>
        <p:txBody>
          <a:bodyPr/>
          <a:lstStyle/>
          <a:p>
            <a:fld id="{BE42C48A-6ED1-1844-AB48-A670D08148BE}" type="slidenum">
              <a:rPr lang="en-US" smtClean="0"/>
              <a:t>‹#›</a:t>
            </a:fld>
            <a:endParaRPr lang="en-US"/>
          </a:p>
        </p:txBody>
      </p:sp>
    </p:spTree>
    <p:extLst>
      <p:ext uri="{BB962C8B-B14F-4D97-AF65-F5344CB8AC3E}">
        <p14:creationId xmlns:p14="http://schemas.microsoft.com/office/powerpoint/2010/main" val="2394254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1437B4-8D42-C94B-A53C-3FA5B48A355C}"/>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A9EA5825-4033-A04D-93CD-42C50F80856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147AC58-CC05-1B4E-917C-77D50A234D7E}"/>
              </a:ext>
            </a:extLst>
          </p:cNvPr>
          <p:cNvSpPr>
            <a:spLocks noGrp="1"/>
          </p:cNvSpPr>
          <p:nvPr>
            <p:ph type="sldNum" sz="quarter" idx="12"/>
          </p:nvPr>
        </p:nvSpPr>
        <p:spPr/>
        <p:txBody>
          <a:bodyPr/>
          <a:lstStyle/>
          <a:p>
            <a:fld id="{BE42C48A-6ED1-1844-AB48-A670D08148BE}" type="slidenum">
              <a:rPr lang="en-US" smtClean="0"/>
              <a:t>‹#›</a:t>
            </a:fld>
            <a:endParaRPr lang="en-US"/>
          </a:p>
        </p:txBody>
      </p:sp>
    </p:spTree>
    <p:extLst>
      <p:ext uri="{BB962C8B-B14F-4D97-AF65-F5344CB8AC3E}">
        <p14:creationId xmlns:p14="http://schemas.microsoft.com/office/powerpoint/2010/main" val="1742446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C72F9-FDB6-4B41-89AE-7A8E235A17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0C619C6-7249-BF4D-A1B9-F53DD6DF80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1ECC19-CB70-F34D-A70E-45D4F8C1C9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83C0DE-BAA3-CB4A-B461-73A5514EA247}"/>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47D1D72F-FADA-954B-99BA-5F21F1EC7D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D7FDAD-BC7C-814A-873A-F75CCBDD6125}"/>
              </a:ext>
            </a:extLst>
          </p:cNvPr>
          <p:cNvSpPr>
            <a:spLocks noGrp="1"/>
          </p:cNvSpPr>
          <p:nvPr>
            <p:ph type="sldNum" sz="quarter" idx="12"/>
          </p:nvPr>
        </p:nvSpPr>
        <p:spPr/>
        <p:txBody>
          <a:bodyPr/>
          <a:lstStyle/>
          <a:p>
            <a:fld id="{BE42C48A-6ED1-1844-AB48-A670D08148BE}" type="slidenum">
              <a:rPr lang="en-US" smtClean="0"/>
              <a:t>‹#›</a:t>
            </a:fld>
            <a:endParaRPr lang="en-US"/>
          </a:p>
        </p:txBody>
      </p:sp>
    </p:spTree>
    <p:extLst>
      <p:ext uri="{BB962C8B-B14F-4D97-AF65-F5344CB8AC3E}">
        <p14:creationId xmlns:p14="http://schemas.microsoft.com/office/powerpoint/2010/main" val="680706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5647C-EA04-4949-A492-3195D1CA21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D6624E0-4CEB-6047-B6FD-B0CD5779B5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CD18ABD-D5A4-1B48-9E14-C10CF0C5D6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099C7F-14E5-7A4F-AA69-45706958EF5B}"/>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13E5AE9F-2283-A141-BD60-E7586E5E82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A8C14B-19BE-504B-915D-1D162B66038A}"/>
              </a:ext>
            </a:extLst>
          </p:cNvPr>
          <p:cNvSpPr>
            <a:spLocks noGrp="1"/>
          </p:cNvSpPr>
          <p:nvPr>
            <p:ph type="sldNum" sz="quarter" idx="12"/>
          </p:nvPr>
        </p:nvSpPr>
        <p:spPr/>
        <p:txBody>
          <a:bodyPr/>
          <a:lstStyle/>
          <a:p>
            <a:fld id="{BE42C48A-6ED1-1844-AB48-A670D08148BE}" type="slidenum">
              <a:rPr lang="en-US" smtClean="0"/>
              <a:t>‹#›</a:t>
            </a:fld>
            <a:endParaRPr lang="en-US"/>
          </a:p>
        </p:txBody>
      </p:sp>
    </p:spTree>
    <p:extLst>
      <p:ext uri="{BB962C8B-B14F-4D97-AF65-F5344CB8AC3E}">
        <p14:creationId xmlns:p14="http://schemas.microsoft.com/office/powerpoint/2010/main" val="3092678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72403B-76EE-704C-AA79-37DFF9E7C9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225A8FC-26E9-6248-A1AE-DF74BE0271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195AD6-A603-274E-A018-F908E4CF36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Arial" panose="020B0604020202020204" pitchFamily="34" charset="0"/>
              </a:defRPr>
            </a:lvl1pPr>
          </a:lstStyle>
          <a:p>
            <a:endParaRPr lang="en-US"/>
          </a:p>
        </p:txBody>
      </p:sp>
      <p:sp>
        <p:nvSpPr>
          <p:cNvPr id="5" name="Footer Placeholder 4">
            <a:extLst>
              <a:ext uri="{FF2B5EF4-FFF2-40B4-BE49-F238E27FC236}">
                <a16:creationId xmlns:a16="http://schemas.microsoft.com/office/drawing/2014/main" id="{E2B5E1A4-42A2-574A-AF36-ECA93985F2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Arial" panose="020B0604020202020204" pitchFamily="34" charset="0"/>
              </a:defRPr>
            </a:lvl1pPr>
          </a:lstStyle>
          <a:p>
            <a:endParaRPr lang="en-US"/>
          </a:p>
        </p:txBody>
      </p:sp>
      <p:sp>
        <p:nvSpPr>
          <p:cNvPr id="6" name="Slide Number Placeholder 5">
            <a:extLst>
              <a:ext uri="{FF2B5EF4-FFF2-40B4-BE49-F238E27FC236}">
                <a16:creationId xmlns:a16="http://schemas.microsoft.com/office/drawing/2014/main" id="{1CC5D8FA-D64A-424B-88B4-C1C34691C8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Arial" panose="020B0604020202020204" pitchFamily="34" charset="0"/>
              </a:defRPr>
            </a:lvl1pPr>
          </a:lstStyle>
          <a:p>
            <a:fld id="{BE42C48A-6ED1-1844-AB48-A670D08148BE}" type="slidenum">
              <a:rPr lang="en-US" smtClean="0"/>
              <a:pPr/>
              <a:t>‹#›</a:t>
            </a:fld>
            <a:endParaRPr lang="en-US" dirty="0"/>
          </a:p>
        </p:txBody>
      </p:sp>
    </p:spTree>
    <p:extLst>
      <p:ext uri="{BB962C8B-B14F-4D97-AF65-F5344CB8AC3E}">
        <p14:creationId xmlns:p14="http://schemas.microsoft.com/office/powerpoint/2010/main" val="1912068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7" r:id="rId12"/>
  </p:sldLayoutIdLst>
  <p:hf hdr="0" ftr="0" dt="0"/>
  <p:txStyles>
    <p:titleStyle>
      <a:lvl1pPr algn="l" defTabSz="914400" rtl="0" eaLnBrk="1" latinLnBrk="0" hangingPunct="1">
        <a:lnSpc>
          <a:spcPct val="90000"/>
        </a:lnSpc>
        <a:spcBef>
          <a:spcPct val="0"/>
        </a:spcBef>
        <a:buNone/>
        <a:defRPr sz="4400" b="0" i="0" kern="1200">
          <a:solidFill>
            <a:schemeClr val="tx1"/>
          </a:solidFill>
          <a:latin typeface="Arial"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venminder.com/?utm_campaign=2024%2003-08%20A%20Business%20Case%20for%20TPRM%20eBook&amp;utm_source=Downloads&amp;utm_medium=Website%20-%20A%20Business%20Case%20for%20TPRM%20eBook&amp;utm_term=Website%20-%20A%20Business%20Case%20for%20TPRM%20eBook&amp;utm_content=A%20Business%20Case%20for%20TPRM%20eBook"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microsoft.com/office/2018/10/relationships/comments" Target="../comments/modernComment_153_D013D7E1.xml"/><Relationship Id="rId7" Type="http://schemas.openxmlformats.org/officeDocument/2006/relationships/image" Target="../media/image6.svg"/><Relationship Id="rId2" Type="http://schemas.openxmlformats.org/officeDocument/2006/relationships/notesSlide" Target="../notesSlides/notesSlide17.xm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microsoft.com/office/2018/10/relationships/comments" Target="../comments/modernComment_12D_572ABCC.xml"/><Relationship Id="rId2" Type="http://schemas.openxmlformats.org/officeDocument/2006/relationships/notesSlide" Target="../notesSlides/notesSlide19.xml"/><Relationship Id="rId1" Type="http://schemas.openxmlformats.org/officeDocument/2006/relationships/slideLayout" Target="../slideLayouts/slideLayout12.xml"/><Relationship Id="rId4" Type="http://schemas.openxmlformats.org/officeDocument/2006/relationships/hyperlink" Target="https://securityboulevard.com/2023/01/what-happens-to-a-customer-after-a-data-breach/#:~:text=According%20to%20PCI%20Pal's%20recent,to%20a%20business%20post%2Dbreach"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pingdom.com/outages/average-cost-of-downtime-per-industry/" TargetMode="External"/><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hyperlink" Target="https://www.ibm.com/account/reg/us-en/signup?formid=urx-52258" TargetMode="External"/><Relationship Id="rId2" Type="http://schemas.openxmlformats.org/officeDocument/2006/relationships/notesSlide" Target="../notesSlides/notesSlide21.xml"/><Relationship Id="rId1" Type="http://schemas.openxmlformats.org/officeDocument/2006/relationships/slideLayout" Target="../slideLayouts/slideLayout12.xml"/><Relationship Id="rId4" Type="http://schemas.openxmlformats.org/officeDocument/2006/relationships/hyperlink" Target="https://www.experian.com/protection/compare-identity-theft-products/"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8" Type="http://schemas.openxmlformats.org/officeDocument/2006/relationships/hyperlink" Target="https://www.venminder.com/library/third-party-risk-management-organizational-buy-in" TargetMode="External"/><Relationship Id="rId3" Type="http://schemas.microsoft.com/office/2018/10/relationships/comments" Target="../comments/modernComment_139_9A2E8FCF.xml"/><Relationship Id="rId7" Type="http://schemas.openxmlformats.org/officeDocument/2006/relationships/hyperlink" Target="https://www.venminder.com/library/third-party-risk-management-support-board-senior-management" TargetMode="External"/><Relationship Id="rId2" Type="http://schemas.openxmlformats.org/officeDocument/2006/relationships/notesSlide" Target="../notesSlides/notesSlide24.xml"/><Relationship Id="rId1" Type="http://schemas.openxmlformats.org/officeDocument/2006/relationships/slideLayout" Target="../slideLayouts/slideLayout12.xml"/><Relationship Id="rId6" Type="http://schemas.openxmlformats.org/officeDocument/2006/relationships/hyperlink" Target="https://www.venminder.com/library/third-party-risk-strategic-advantages" TargetMode="External"/><Relationship Id="rId5" Type="http://schemas.openxmlformats.org/officeDocument/2006/relationships/hyperlink" Target="https://www.venminder.com/library/third-party-risk-enables-strategies" TargetMode="External"/><Relationship Id="rId4" Type="http://schemas.openxmlformats.org/officeDocument/2006/relationships/hyperlink" Target="https://www.venminder.com/library/third-party-risk-management-regulations-guidance"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venminder.com/library/third-party-risk-management-budget-reasons" TargetMode="External"/><Relationship Id="rId2" Type="http://schemas.openxmlformats.org/officeDocument/2006/relationships/notesSlide" Target="../notesSlides/notesSlide25.xml"/><Relationship Id="rId1" Type="http://schemas.openxmlformats.org/officeDocument/2006/relationships/slideLayout" Target="../slideLayouts/slideLayout12.xml"/><Relationship Id="rId5" Type="http://schemas.openxmlformats.org/officeDocument/2006/relationships/hyperlink" Target="https://www.venminder.com/library/create-third-party-risk-management-program-step-by-step-guide" TargetMode="External"/><Relationship Id="rId4" Type="http://schemas.openxmlformats.org/officeDocument/2006/relationships/hyperlink" Target="https://www.venminder.com/library/third-party-risk-management-framework"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hyperlink" Target="https://www.govinfo.gov/content/pkg/FR-2023-06-09/pdf/2023-12340.pdf"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C858674-4C12-5BF9-83B8-6FE366DF8A99}"/>
              </a:ext>
            </a:extLst>
          </p:cNvPr>
          <p:cNvSpPr/>
          <p:nvPr/>
        </p:nvSpPr>
        <p:spPr>
          <a:xfrm>
            <a:off x="0" y="0"/>
            <a:ext cx="12192000" cy="5348614"/>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71E70358-C27D-E2EE-0E79-593FE319B2E0}"/>
              </a:ext>
            </a:extLst>
          </p:cNvPr>
          <p:cNvSpPr txBox="1"/>
          <p:nvPr/>
        </p:nvSpPr>
        <p:spPr>
          <a:xfrm>
            <a:off x="609599" y="457200"/>
            <a:ext cx="7079087" cy="2308324"/>
          </a:xfrm>
          <a:prstGeom prst="rect">
            <a:avLst/>
          </a:prstGeom>
          <a:noFill/>
        </p:spPr>
        <p:txBody>
          <a:bodyPr wrap="square" rtlCol="0">
            <a:spAutoFit/>
          </a:bodyPr>
          <a:lstStyle/>
          <a:p>
            <a:r>
              <a:rPr lang="en-US" sz="4800" b="1" dirty="0">
                <a:solidFill>
                  <a:srgbClr val="041C5A"/>
                </a:solidFill>
                <a:latin typeface="Segoe UI" panose="020B0502040204020203" pitchFamily="34" charset="0"/>
                <a:cs typeface="Segoe UI" panose="020B0502040204020203" pitchFamily="34" charset="0"/>
              </a:rPr>
              <a:t>A Business Case for Third-Party Risk Management</a:t>
            </a:r>
          </a:p>
        </p:txBody>
      </p:sp>
      <p:pic>
        <p:nvPicPr>
          <p:cNvPr id="5" name="Picture 4" descr="A person and person sitting on puzzle pieces&#10;&#10;Description automatically generated">
            <a:extLst>
              <a:ext uri="{FF2B5EF4-FFF2-40B4-BE49-F238E27FC236}">
                <a16:creationId xmlns:a16="http://schemas.microsoft.com/office/drawing/2014/main" id="{8F73FEA2-9B41-4422-0E3F-FD690E24BE51}"/>
              </a:ext>
            </a:extLst>
          </p:cNvPr>
          <p:cNvPicPr>
            <a:picLocks noChangeAspect="1"/>
          </p:cNvPicPr>
          <p:nvPr/>
        </p:nvPicPr>
        <p:blipFill>
          <a:blip r:embed="rId3"/>
          <a:stretch>
            <a:fillRect/>
          </a:stretch>
        </p:blipFill>
        <p:spPr>
          <a:xfrm>
            <a:off x="5431684" y="1509386"/>
            <a:ext cx="5970412" cy="4921325"/>
          </a:xfrm>
          <a:prstGeom prst="rect">
            <a:avLst/>
          </a:prstGeom>
        </p:spPr>
      </p:pic>
      <p:pic>
        <p:nvPicPr>
          <p:cNvPr id="8" name="Picture 7" descr="A colorful logo with a black background&#10;&#10;Description automatically generated">
            <a:hlinkClick r:id="rId4"/>
            <a:extLst>
              <a:ext uri="{FF2B5EF4-FFF2-40B4-BE49-F238E27FC236}">
                <a16:creationId xmlns:a16="http://schemas.microsoft.com/office/drawing/2014/main" id="{5536F7CD-AC9B-9BF2-5242-743D3EC782A3}"/>
              </a:ext>
            </a:extLst>
          </p:cNvPr>
          <p:cNvPicPr>
            <a:picLocks noChangeAspect="1"/>
          </p:cNvPicPr>
          <p:nvPr/>
        </p:nvPicPr>
        <p:blipFill>
          <a:blip r:embed="rId5"/>
          <a:stretch>
            <a:fillRect/>
          </a:stretch>
        </p:blipFill>
        <p:spPr>
          <a:xfrm>
            <a:off x="609599" y="5713552"/>
            <a:ext cx="2780853" cy="687248"/>
          </a:xfrm>
          <a:prstGeom prst="rect">
            <a:avLst/>
          </a:prstGeom>
        </p:spPr>
      </p:pic>
      <p:sp>
        <p:nvSpPr>
          <p:cNvPr id="3" name="Slide Number Placeholder 2">
            <a:extLst>
              <a:ext uri="{FF2B5EF4-FFF2-40B4-BE49-F238E27FC236}">
                <a16:creationId xmlns:a16="http://schemas.microsoft.com/office/drawing/2014/main" id="{E6E8844C-5FE8-EB0D-6E03-4A20D668312B}"/>
              </a:ext>
            </a:extLst>
          </p:cNvPr>
          <p:cNvSpPr>
            <a:spLocks noGrp="1"/>
          </p:cNvSpPr>
          <p:nvPr>
            <p:ph type="sldNum" sz="quarter" idx="12"/>
          </p:nvPr>
        </p:nvSpPr>
        <p:spPr/>
        <p:txBody>
          <a:bodyPr/>
          <a:lstStyle/>
          <a:p>
            <a:fld id="{BE42C48A-6ED1-1844-AB48-A670D08148BE}" type="slidenum">
              <a:rPr lang="en-US" smtClean="0"/>
              <a:t>1</a:t>
            </a:fld>
            <a:endParaRPr lang="en-US" dirty="0"/>
          </a:p>
        </p:txBody>
      </p:sp>
    </p:spTree>
    <p:extLst>
      <p:ext uri="{BB962C8B-B14F-4D97-AF65-F5344CB8AC3E}">
        <p14:creationId xmlns:p14="http://schemas.microsoft.com/office/powerpoint/2010/main" val="2372773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3">
            <a:extLst>
              <a:ext uri="{FF2B5EF4-FFF2-40B4-BE49-F238E27FC236}">
                <a16:creationId xmlns:a16="http://schemas.microsoft.com/office/drawing/2014/main" id="{3B715657-BEED-729F-544E-7C9DA772F4D5}"/>
              </a:ext>
            </a:extLst>
          </p:cNvPr>
          <p:cNvSpPr txBox="1">
            <a:spLocks/>
          </p:cNvSpPr>
          <p:nvPr/>
        </p:nvSpPr>
        <p:spPr>
          <a:xfrm>
            <a:off x="801665" y="1707054"/>
            <a:ext cx="10308921" cy="4548938"/>
          </a:xfrm>
          <a:prstGeom prst="rect">
            <a:avLst/>
          </a:prstGeom>
        </p:spPr>
        <p:txBody>
          <a:bodyPr wrap="square" lIns="0" tIns="0" rIns="0" bIns="0">
            <a:spAutoFit/>
          </a:bodyPr>
          <a:lstStyle>
            <a:lvl1pPr marL="338630" indent="-338630" algn="l" defTabSz="451507" rtl="0" eaLnBrk="1" latinLnBrk="0" hangingPunct="1">
              <a:spcBef>
                <a:spcPct val="20000"/>
              </a:spcBef>
              <a:buFont typeface="Arial"/>
              <a:buChar char="•"/>
              <a:defRPr sz="3160" kern="1200">
                <a:solidFill>
                  <a:schemeClr val="tx1"/>
                </a:solidFill>
                <a:latin typeface="+mn-lt"/>
                <a:ea typeface="+mn-ea"/>
                <a:cs typeface="+mn-cs"/>
              </a:defRPr>
            </a:lvl1pPr>
            <a:lvl2pPr marL="733697" indent="-282191" algn="l" defTabSz="451507" rtl="0" eaLnBrk="1" latinLnBrk="0" hangingPunct="1">
              <a:spcBef>
                <a:spcPct val="20000"/>
              </a:spcBef>
              <a:buFont typeface="Arial"/>
              <a:buChar char="–"/>
              <a:defRPr sz="2764" kern="1200">
                <a:solidFill>
                  <a:schemeClr val="tx1"/>
                </a:solidFill>
                <a:latin typeface="+mn-lt"/>
                <a:ea typeface="+mn-ea"/>
                <a:cs typeface="+mn-cs"/>
              </a:defRPr>
            </a:lvl2pPr>
            <a:lvl3pPr marL="1128764" indent="-225753" algn="l" defTabSz="451507" rtl="0" eaLnBrk="1" latinLnBrk="0" hangingPunct="1">
              <a:spcBef>
                <a:spcPct val="20000"/>
              </a:spcBef>
              <a:buFont typeface="Arial"/>
              <a:buChar char="•"/>
              <a:defRPr sz="2371" kern="1200">
                <a:solidFill>
                  <a:schemeClr val="tx1"/>
                </a:solidFill>
                <a:latin typeface="+mn-lt"/>
                <a:ea typeface="+mn-ea"/>
                <a:cs typeface="+mn-cs"/>
              </a:defRPr>
            </a:lvl3pPr>
            <a:lvl4pPr marL="1580271" indent="-225753" algn="l" defTabSz="451507" rtl="0" eaLnBrk="1" latinLnBrk="0" hangingPunct="1">
              <a:spcBef>
                <a:spcPct val="20000"/>
              </a:spcBef>
              <a:buFont typeface="Arial"/>
              <a:buChar char="–"/>
              <a:defRPr sz="1976" kern="1200">
                <a:solidFill>
                  <a:schemeClr val="tx1"/>
                </a:solidFill>
                <a:latin typeface="+mn-lt"/>
                <a:ea typeface="+mn-ea"/>
                <a:cs typeface="+mn-cs"/>
              </a:defRPr>
            </a:lvl4pPr>
            <a:lvl5pPr marL="2031777" indent="-225753" algn="l" defTabSz="451507" rtl="0" eaLnBrk="1" latinLnBrk="0" hangingPunct="1">
              <a:spcBef>
                <a:spcPct val="20000"/>
              </a:spcBef>
              <a:buFont typeface="Arial"/>
              <a:buChar char="»"/>
              <a:defRPr sz="1976" kern="1200">
                <a:solidFill>
                  <a:schemeClr val="tx1"/>
                </a:solidFill>
                <a:latin typeface="+mn-lt"/>
                <a:ea typeface="+mn-ea"/>
                <a:cs typeface="+mn-cs"/>
              </a:defRPr>
            </a:lvl5pPr>
            <a:lvl6pPr marL="2483282" indent="-225753" algn="l" defTabSz="451507" rtl="0" eaLnBrk="1" latinLnBrk="0" hangingPunct="1">
              <a:spcBef>
                <a:spcPct val="20000"/>
              </a:spcBef>
              <a:buFont typeface="Arial"/>
              <a:buChar char="•"/>
              <a:defRPr sz="1976" kern="1200">
                <a:solidFill>
                  <a:schemeClr val="tx1"/>
                </a:solidFill>
                <a:latin typeface="+mn-lt"/>
                <a:ea typeface="+mn-ea"/>
                <a:cs typeface="+mn-cs"/>
              </a:defRPr>
            </a:lvl6pPr>
            <a:lvl7pPr marL="2934788" indent="-225753" algn="l" defTabSz="451507" rtl="0" eaLnBrk="1" latinLnBrk="0" hangingPunct="1">
              <a:spcBef>
                <a:spcPct val="20000"/>
              </a:spcBef>
              <a:buFont typeface="Arial"/>
              <a:buChar char="•"/>
              <a:defRPr sz="1976" kern="1200">
                <a:solidFill>
                  <a:schemeClr val="tx1"/>
                </a:solidFill>
                <a:latin typeface="+mn-lt"/>
                <a:ea typeface="+mn-ea"/>
                <a:cs typeface="+mn-cs"/>
              </a:defRPr>
            </a:lvl7pPr>
            <a:lvl8pPr marL="3386295" indent="-225753" algn="l" defTabSz="451507" rtl="0" eaLnBrk="1" latinLnBrk="0" hangingPunct="1">
              <a:spcBef>
                <a:spcPct val="20000"/>
              </a:spcBef>
              <a:buFont typeface="Arial"/>
              <a:buChar char="•"/>
              <a:defRPr sz="1976" kern="1200">
                <a:solidFill>
                  <a:schemeClr val="tx1"/>
                </a:solidFill>
                <a:latin typeface="+mn-lt"/>
                <a:ea typeface="+mn-ea"/>
                <a:cs typeface="+mn-cs"/>
              </a:defRPr>
            </a:lvl8pPr>
            <a:lvl9pPr marL="3837799" indent="-225753" algn="l" defTabSz="451507" rtl="0" eaLnBrk="1" latinLnBrk="0" hangingPunct="1">
              <a:spcBef>
                <a:spcPct val="20000"/>
              </a:spcBef>
              <a:buFont typeface="Arial"/>
              <a:buChar char="•"/>
              <a:defRPr sz="1976" kern="1200">
                <a:solidFill>
                  <a:schemeClr val="tx1"/>
                </a:solidFill>
                <a:latin typeface="+mn-lt"/>
                <a:ea typeface="+mn-ea"/>
                <a:cs typeface="+mn-cs"/>
              </a:defRPr>
            </a:lvl9pPr>
          </a:lstStyle>
          <a:p>
            <a:pPr marL="0" indent="0">
              <a:buClr>
                <a:srgbClr val="22A887"/>
              </a:buClr>
              <a:buNone/>
            </a:pPr>
            <a:r>
              <a:rPr lang="en-US" sz="1800" b="1" dirty="0">
                <a:latin typeface="Segoe UI" panose="020B0502040204020203" pitchFamily="34" charset="0"/>
                <a:ea typeface="Times New Roman" panose="02020603050405020304" pitchFamily="18" charset="0"/>
                <a:cs typeface="Segoe UI" panose="020B0502040204020203" pitchFamily="34" charset="0"/>
              </a:rPr>
              <a:t>V</a:t>
            </a:r>
            <a:r>
              <a:rPr lang="en-US" sz="1800" b="1" dirty="0">
                <a:effectLst/>
                <a:latin typeface="Segoe UI" panose="020B0502040204020203" pitchFamily="34" charset="0"/>
                <a:ea typeface="Times New Roman" panose="02020603050405020304" pitchFamily="18" charset="0"/>
                <a:cs typeface="Segoe UI" panose="020B0502040204020203" pitchFamily="34" charset="0"/>
              </a:rPr>
              <a:t>alue of third-party risk management for Legal:</a:t>
            </a:r>
          </a:p>
          <a:p>
            <a:pPr marL="0" indent="0">
              <a:buClr>
                <a:srgbClr val="22A887"/>
              </a:buClr>
              <a:buNone/>
            </a:pPr>
            <a:endParaRPr lang="en-US" sz="1800" b="1" dirty="0">
              <a:effectLst/>
              <a:latin typeface="Segoe UI" panose="020B0502040204020203" pitchFamily="34" charset="0"/>
              <a:ea typeface="Times New Roman" panose="02020603050405020304" pitchFamily="18" charset="0"/>
              <a:cs typeface="Segoe UI" panose="020B0502040204020203" pitchFamily="34" charset="0"/>
            </a:endParaRPr>
          </a:p>
          <a:p>
            <a:pPr fontAlgn="base">
              <a:spcBef>
                <a:spcPts val="0"/>
              </a:spcBef>
            </a:pPr>
            <a:r>
              <a:rPr lang="en-US" sz="1600" b="1" dirty="0">
                <a:latin typeface="Segoe UI" panose="020B0502040204020203" pitchFamily="34" charset="0"/>
                <a:ea typeface="Calibri" panose="020F0502020204030204" pitchFamily="34" charset="0"/>
                <a:cs typeface="Segoe UI" panose="020B0502040204020203" pitchFamily="34" charset="0"/>
              </a:rPr>
              <a:t>Supports contract management through activities such as:</a:t>
            </a:r>
          </a:p>
          <a:p>
            <a:pPr lvl="1" fontAlgn="base">
              <a:spcBef>
                <a:spcPts val="0"/>
              </a:spcBef>
            </a:pPr>
            <a:r>
              <a:rPr lang="en-US" sz="1600" dirty="0">
                <a:latin typeface="Segoe UI" panose="020B0502040204020203" pitchFamily="34" charset="0"/>
                <a:ea typeface="Calibri" panose="020F0502020204030204" pitchFamily="34" charset="0"/>
                <a:cs typeface="Segoe UI" panose="020B0502040204020203" pitchFamily="34" charset="0"/>
              </a:rPr>
              <a:t>Reviewing contracts to ensure adherence to SLAs, allowable expenses, and fees</a:t>
            </a:r>
          </a:p>
          <a:p>
            <a:pPr lvl="1" fontAlgn="base">
              <a:spcBef>
                <a:spcPts val="0"/>
              </a:spcBef>
            </a:pPr>
            <a:r>
              <a:rPr lang="en-US" sz="1600" dirty="0">
                <a:effectLst/>
                <a:latin typeface="Segoe UI" panose="020B0502040204020203" pitchFamily="34" charset="0"/>
                <a:ea typeface="Calibri" panose="020F0502020204030204" pitchFamily="34" charset="0"/>
                <a:cs typeface="Segoe UI" panose="020B0502040204020203" pitchFamily="34" charset="0"/>
              </a:rPr>
              <a:t>Providing actionable data to inform contract renewal</a:t>
            </a:r>
            <a:r>
              <a:rPr lang="en-US" sz="1600" dirty="0">
                <a:latin typeface="Segoe UI" panose="020B0502040204020203" pitchFamily="34" charset="0"/>
                <a:ea typeface="Calibri" panose="020F0502020204030204" pitchFamily="34" charset="0"/>
                <a:cs typeface="Segoe UI" panose="020B0502040204020203" pitchFamily="34" charset="0"/>
              </a:rPr>
              <a:t>, </a:t>
            </a:r>
            <a:r>
              <a:rPr lang="en-US" sz="1600" dirty="0">
                <a:effectLst/>
                <a:latin typeface="Segoe UI" panose="020B0502040204020203" pitchFamily="34" charset="0"/>
                <a:ea typeface="Calibri" panose="020F0502020204030204" pitchFamily="34" charset="0"/>
                <a:cs typeface="Segoe UI" panose="020B0502040204020203" pitchFamily="34" charset="0"/>
              </a:rPr>
              <a:t>renegoti</a:t>
            </a:r>
            <a:r>
              <a:rPr lang="en-US" sz="1600" dirty="0">
                <a:latin typeface="Segoe UI" panose="020B0502040204020203" pitchFamily="34" charset="0"/>
                <a:ea typeface="Calibri" panose="020F0502020204030204" pitchFamily="34" charset="0"/>
                <a:cs typeface="Segoe UI" panose="020B0502040204020203" pitchFamily="34" charset="0"/>
              </a:rPr>
              <a:t>ation, or termination</a:t>
            </a:r>
          </a:p>
          <a:p>
            <a:pPr lvl="1" fontAlgn="base">
              <a:spcBef>
                <a:spcPts val="0"/>
              </a:spcBef>
            </a:pPr>
            <a:r>
              <a:rPr lang="en-US" sz="1600" dirty="0">
                <a:latin typeface="Segoe UI" panose="020B0502040204020203" pitchFamily="34" charset="0"/>
                <a:ea typeface="Calibri" panose="020F0502020204030204" pitchFamily="34" charset="0"/>
                <a:cs typeface="Segoe UI" panose="020B0502040204020203" pitchFamily="34" charset="0"/>
              </a:rPr>
              <a:t>Supporting contract approval policies</a:t>
            </a:r>
          </a:p>
          <a:p>
            <a:pPr marL="0" indent="0" fontAlgn="base">
              <a:spcBef>
                <a:spcPts val="0"/>
              </a:spcBef>
              <a:buNone/>
            </a:pPr>
            <a:r>
              <a:rPr lang="en-US" sz="1600" dirty="0">
                <a:latin typeface="Segoe UI" panose="020B0502040204020203" pitchFamily="34" charset="0"/>
                <a:ea typeface="Calibri" panose="020F0502020204030204" pitchFamily="34" charset="0"/>
                <a:cs typeface="Segoe UI" panose="020B0502040204020203" pitchFamily="34" charset="0"/>
              </a:rPr>
              <a:t>	</a:t>
            </a:r>
          </a:p>
          <a:p>
            <a:pPr fontAlgn="base">
              <a:spcBef>
                <a:spcPts val="0"/>
              </a:spcBef>
            </a:pPr>
            <a:r>
              <a:rPr lang="en-US" sz="1600" b="1" dirty="0">
                <a:latin typeface="Segoe UI" panose="020B0502040204020203" pitchFamily="34" charset="0"/>
                <a:ea typeface="Calibri" panose="020F0502020204030204" pitchFamily="34" charset="0"/>
                <a:cs typeface="Segoe UI" panose="020B0502040204020203" pitchFamily="34" charset="0"/>
              </a:rPr>
              <a:t>Decreases exposure to potential lawsuits, saving legal expenses and resources by:</a:t>
            </a:r>
          </a:p>
          <a:p>
            <a:pPr lvl="1" fontAlgn="base">
              <a:spcBef>
                <a:spcPts val="0"/>
              </a:spcBef>
            </a:pPr>
            <a:r>
              <a:rPr lang="en-US" sz="1600" dirty="0">
                <a:effectLst/>
                <a:latin typeface="Segoe UI" panose="020B0502040204020203" pitchFamily="34" charset="0"/>
                <a:ea typeface="Calibri" panose="020F0502020204030204" pitchFamily="34" charset="0"/>
                <a:cs typeface="Segoe UI" panose="020B0502040204020203" pitchFamily="34" charset="0"/>
              </a:rPr>
              <a:t>Managing vendor risk and performance</a:t>
            </a:r>
          </a:p>
          <a:p>
            <a:pPr lvl="1" fontAlgn="base">
              <a:spcBef>
                <a:spcPts val="0"/>
              </a:spcBef>
            </a:pPr>
            <a:r>
              <a:rPr lang="en-US" sz="1600" dirty="0">
                <a:latin typeface="Segoe UI" panose="020B0502040204020203" pitchFamily="34" charset="0"/>
                <a:ea typeface="Calibri" panose="020F0502020204030204" pitchFamily="34" charset="0"/>
                <a:cs typeface="Segoe UI" panose="020B0502040204020203" pitchFamily="34" charset="0"/>
              </a:rPr>
              <a:t>Ensuring vendor compliance with regulations</a:t>
            </a:r>
          </a:p>
          <a:p>
            <a:pPr lvl="1" fontAlgn="base">
              <a:spcBef>
                <a:spcPts val="0"/>
              </a:spcBef>
            </a:pPr>
            <a:r>
              <a:rPr lang="en-US" sz="1600" dirty="0">
                <a:effectLst/>
                <a:latin typeface="Segoe UI" panose="020B0502040204020203" pitchFamily="34" charset="0"/>
                <a:ea typeface="Calibri" panose="020F0502020204030204" pitchFamily="34" charset="0"/>
                <a:cs typeface="Segoe UI" panose="020B0502040204020203" pitchFamily="34" charset="0"/>
              </a:rPr>
              <a:t>Verifying </a:t>
            </a:r>
            <a:r>
              <a:rPr lang="en-US" sz="1600" dirty="0">
                <a:latin typeface="Segoe UI" panose="020B0502040204020203" pitchFamily="34" charset="0"/>
                <a:ea typeface="Calibri" panose="020F0502020204030204" pitchFamily="34" charset="0"/>
                <a:cs typeface="Segoe UI" panose="020B0502040204020203" pitchFamily="34" charset="0"/>
              </a:rPr>
              <a:t>appropriate customer complaint management and resolution</a:t>
            </a:r>
          </a:p>
          <a:p>
            <a:pPr marL="0" indent="0" fontAlgn="base">
              <a:spcBef>
                <a:spcPts val="0"/>
              </a:spcBef>
              <a:buNone/>
            </a:pPr>
            <a:endParaRPr lang="en-US" sz="1600" dirty="0">
              <a:effectLst/>
              <a:latin typeface="Segoe UI" panose="020B0502040204020203" pitchFamily="34" charset="0"/>
              <a:ea typeface="Calibri" panose="020F0502020204030204" pitchFamily="34" charset="0"/>
              <a:cs typeface="Segoe UI" panose="020B0502040204020203" pitchFamily="34" charset="0"/>
            </a:endParaRPr>
          </a:p>
          <a:p>
            <a:pPr fontAlgn="base">
              <a:spcBef>
                <a:spcPts val="0"/>
              </a:spcBef>
            </a:pPr>
            <a:r>
              <a:rPr lang="en-US" sz="1600" b="1" dirty="0">
                <a:latin typeface="Segoe UI" panose="020B0502040204020203" pitchFamily="34" charset="0"/>
                <a:ea typeface="Calibri" panose="020F0502020204030204" pitchFamily="34" charset="0"/>
                <a:cs typeface="Segoe UI" panose="020B0502040204020203" pitchFamily="34" charset="0"/>
              </a:rPr>
              <a:t>Reduces time and resources required to manage legal defense by: </a:t>
            </a:r>
          </a:p>
          <a:p>
            <a:pPr lvl="1" fontAlgn="base">
              <a:spcBef>
                <a:spcPts val="0"/>
              </a:spcBef>
            </a:pPr>
            <a:r>
              <a:rPr lang="en-US" sz="1600" dirty="0">
                <a:latin typeface="Segoe UI" panose="020B0502040204020203" pitchFamily="34" charset="0"/>
                <a:ea typeface="Calibri" panose="020F0502020204030204" pitchFamily="34" charset="0"/>
                <a:cs typeface="Segoe UI" panose="020B0502040204020203" pitchFamily="34" charset="0"/>
              </a:rPr>
              <a:t>Providing documentation and legal artifacts to justify contract terminations due to breach of contract or poor performance</a:t>
            </a:r>
          </a:p>
          <a:p>
            <a:pPr marL="0" indent="0" fontAlgn="base">
              <a:spcBef>
                <a:spcPts val="0"/>
              </a:spcBef>
              <a:buNone/>
            </a:pPr>
            <a:endParaRPr lang="en-US" sz="1600" b="1" dirty="0">
              <a:latin typeface="Segoe UI" panose="020B0502040204020203" pitchFamily="34" charset="0"/>
              <a:ea typeface="Times New Roman" panose="02020603050405020304" pitchFamily="18" charset="0"/>
              <a:cs typeface="Segoe UI" panose="020B0502040204020203" pitchFamily="34" charset="0"/>
            </a:endParaRPr>
          </a:p>
          <a:p>
            <a:pPr marL="0" indent="0" fontAlgn="base">
              <a:spcBef>
                <a:spcPts val="0"/>
              </a:spcBef>
              <a:buNone/>
            </a:pPr>
            <a:r>
              <a:rPr lang="en-US" sz="1600" b="1" dirty="0">
                <a:latin typeface="Segoe UI" panose="020B0502040204020203" pitchFamily="34" charset="0"/>
                <a:ea typeface="Times New Roman" panose="02020603050405020304" pitchFamily="18" charset="0"/>
                <a:cs typeface="Segoe UI" panose="020B0502040204020203" pitchFamily="34" charset="0"/>
              </a:rPr>
              <a:t>Legal ROI of third-party risk management: </a:t>
            </a:r>
            <a:r>
              <a:rPr lang="en-US" sz="1600" dirty="0">
                <a:latin typeface="Segoe UI" panose="020B0502040204020203" pitchFamily="34" charset="0"/>
                <a:ea typeface="Times New Roman" panose="02020603050405020304" pitchFamily="18" charset="0"/>
                <a:cs typeface="Segoe UI" panose="020B0502040204020203" pitchFamily="34" charset="0"/>
              </a:rPr>
              <a:t>Creates efficiencies around vendor contract management, which can help avoid unexpected cost increases and missed renewal dates.</a:t>
            </a:r>
          </a:p>
        </p:txBody>
      </p:sp>
      <p:sp>
        <p:nvSpPr>
          <p:cNvPr id="3" name="Rectangle 2">
            <a:extLst>
              <a:ext uri="{FF2B5EF4-FFF2-40B4-BE49-F238E27FC236}">
                <a16:creationId xmlns:a16="http://schemas.microsoft.com/office/drawing/2014/main" id="{D388252B-3C9A-6DF9-7CC5-39C5802797CF}"/>
              </a:ext>
            </a:extLst>
          </p:cNvPr>
          <p:cNvSpPr/>
          <p:nvPr/>
        </p:nvSpPr>
        <p:spPr>
          <a:xfrm>
            <a:off x="0" y="0"/>
            <a:ext cx="12192000" cy="1138432"/>
          </a:xfrm>
          <a:prstGeom prst="rect">
            <a:avLst/>
          </a:prstGeom>
          <a:solidFill>
            <a:srgbClr val="031C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panose="020B0604020202020204" pitchFamily="34" charset="0"/>
            </a:endParaRPr>
          </a:p>
        </p:txBody>
      </p:sp>
      <p:sp>
        <p:nvSpPr>
          <p:cNvPr id="2" name="TextBox 1">
            <a:extLst>
              <a:ext uri="{FF2B5EF4-FFF2-40B4-BE49-F238E27FC236}">
                <a16:creationId xmlns:a16="http://schemas.microsoft.com/office/drawing/2014/main" id="{C7DB5682-8913-5517-DFFC-FED044E693B5}"/>
              </a:ext>
            </a:extLst>
          </p:cNvPr>
          <p:cNvSpPr txBox="1"/>
          <p:nvPr/>
        </p:nvSpPr>
        <p:spPr>
          <a:xfrm>
            <a:off x="636245" y="307606"/>
            <a:ext cx="10701796" cy="523220"/>
          </a:xfrm>
          <a:prstGeom prst="rect">
            <a:avLst/>
          </a:prstGeom>
          <a:noFill/>
        </p:spPr>
        <p:txBody>
          <a:bodyPr wrap="square" rtlCol="0">
            <a:spAutoFit/>
          </a:bodyPr>
          <a:lstStyle/>
          <a:p>
            <a:r>
              <a:rPr lang="en-US" sz="2800" b="1" dirty="0">
                <a:solidFill>
                  <a:schemeClr val="bg1"/>
                </a:solidFill>
                <a:latin typeface="Segoe UI" panose="020B0502040204020203" pitchFamily="34" charset="0"/>
                <a:cs typeface="Segoe UI" panose="020B0502040204020203" pitchFamily="34" charset="0"/>
              </a:rPr>
              <a:t>Legal Value of Third-Party Risk Management</a:t>
            </a:r>
          </a:p>
        </p:txBody>
      </p:sp>
      <p:sp>
        <p:nvSpPr>
          <p:cNvPr id="4" name="Slide Number Placeholder 3">
            <a:extLst>
              <a:ext uri="{FF2B5EF4-FFF2-40B4-BE49-F238E27FC236}">
                <a16:creationId xmlns:a16="http://schemas.microsoft.com/office/drawing/2014/main" id="{9ECC58D0-3A88-6931-FE09-596DBBF13803}"/>
              </a:ext>
            </a:extLst>
          </p:cNvPr>
          <p:cNvSpPr>
            <a:spLocks noGrp="1"/>
          </p:cNvSpPr>
          <p:nvPr>
            <p:ph type="sldNum" sz="quarter" idx="12"/>
          </p:nvPr>
        </p:nvSpPr>
        <p:spPr/>
        <p:txBody>
          <a:bodyPr/>
          <a:lstStyle/>
          <a:p>
            <a:fld id="{BE42C48A-6ED1-1844-AB48-A670D08148BE}" type="slidenum">
              <a:rPr lang="en-US" smtClean="0"/>
              <a:t>10</a:t>
            </a:fld>
            <a:endParaRPr lang="en-US" dirty="0"/>
          </a:p>
        </p:txBody>
      </p:sp>
    </p:spTree>
    <p:extLst>
      <p:ext uri="{BB962C8B-B14F-4D97-AF65-F5344CB8AC3E}">
        <p14:creationId xmlns:p14="http://schemas.microsoft.com/office/powerpoint/2010/main" val="1193072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052DA9-B130-33A1-8012-09398170779B}"/>
            </a:ext>
          </a:extLst>
        </p:cNvPr>
        <p:cNvGrpSpPr/>
        <p:nvPr/>
      </p:nvGrpSpPr>
      <p:grpSpPr>
        <a:xfrm>
          <a:off x="0" y="0"/>
          <a:ext cx="0" cy="0"/>
          <a:chOff x="0" y="0"/>
          <a:chExt cx="0" cy="0"/>
        </a:xfrm>
      </p:grpSpPr>
      <p:sp>
        <p:nvSpPr>
          <p:cNvPr id="5" name="Rectangle 4">
            <a:extLst>
              <a:ext uri="{FF2B5EF4-FFF2-40B4-BE49-F238E27FC236}">
                <a16:creationId xmlns:a16="http://schemas.microsoft.com/office/drawing/2014/main" id="{20B083AD-4782-0EB3-84EA-403F9EA72848}"/>
              </a:ext>
            </a:extLst>
          </p:cNvPr>
          <p:cNvSpPr/>
          <p:nvPr/>
        </p:nvSpPr>
        <p:spPr>
          <a:xfrm>
            <a:off x="0" y="0"/>
            <a:ext cx="12192000" cy="1138432"/>
          </a:xfrm>
          <a:prstGeom prst="rect">
            <a:avLst/>
          </a:prstGeom>
          <a:solidFill>
            <a:srgbClr val="031C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panose="020B0604020202020204" pitchFamily="34" charset="0"/>
            </a:endParaRPr>
          </a:p>
        </p:txBody>
      </p:sp>
      <p:sp>
        <p:nvSpPr>
          <p:cNvPr id="3" name="TextBox 2">
            <a:extLst>
              <a:ext uri="{FF2B5EF4-FFF2-40B4-BE49-F238E27FC236}">
                <a16:creationId xmlns:a16="http://schemas.microsoft.com/office/drawing/2014/main" id="{FD634D48-3E78-9EE2-0F21-6CD691951D90}"/>
              </a:ext>
            </a:extLst>
          </p:cNvPr>
          <p:cNvSpPr txBox="1"/>
          <p:nvPr/>
        </p:nvSpPr>
        <p:spPr>
          <a:xfrm>
            <a:off x="646462" y="92162"/>
            <a:ext cx="9208964" cy="954107"/>
          </a:xfrm>
          <a:prstGeom prst="rect">
            <a:avLst/>
          </a:prstGeom>
          <a:noFill/>
        </p:spPr>
        <p:txBody>
          <a:bodyPr wrap="square" rtlCol="0">
            <a:spAutoFit/>
          </a:bodyPr>
          <a:lstStyle/>
          <a:p>
            <a:r>
              <a:rPr lang="en-US" sz="2800" b="1" dirty="0">
                <a:solidFill>
                  <a:schemeClr val="bg1"/>
                </a:solidFill>
                <a:latin typeface="Segoe UI" panose="020B0502040204020203" pitchFamily="34" charset="0"/>
                <a:cs typeface="Segoe UI" panose="020B0502040204020203" pitchFamily="34" charset="0"/>
              </a:rPr>
              <a:t>How Legal Teams Can Benefit from </a:t>
            </a:r>
          </a:p>
          <a:p>
            <a:r>
              <a:rPr lang="en-US" sz="2800" b="1" dirty="0">
                <a:solidFill>
                  <a:schemeClr val="bg1"/>
                </a:solidFill>
                <a:latin typeface="Segoe UI" panose="020B0502040204020203" pitchFamily="34" charset="0"/>
                <a:cs typeface="Segoe UI" panose="020B0502040204020203" pitchFamily="34" charset="0"/>
              </a:rPr>
              <a:t>Third-Party Risk Management – Template </a:t>
            </a:r>
          </a:p>
        </p:txBody>
      </p:sp>
      <p:graphicFrame>
        <p:nvGraphicFramePr>
          <p:cNvPr id="2" name="Table 1">
            <a:extLst>
              <a:ext uri="{FF2B5EF4-FFF2-40B4-BE49-F238E27FC236}">
                <a16:creationId xmlns:a16="http://schemas.microsoft.com/office/drawing/2014/main" id="{FF294FAA-06A9-F026-2C1F-0DF79B37C85E}"/>
              </a:ext>
            </a:extLst>
          </p:cNvPr>
          <p:cNvGraphicFramePr>
            <a:graphicFrameLocks noGrp="1"/>
          </p:cNvGraphicFramePr>
          <p:nvPr>
            <p:extLst>
              <p:ext uri="{D42A27DB-BD31-4B8C-83A1-F6EECF244321}">
                <p14:modId xmlns:p14="http://schemas.microsoft.com/office/powerpoint/2010/main" val="2020737736"/>
              </p:ext>
            </p:extLst>
          </p:nvPr>
        </p:nvGraphicFramePr>
        <p:xfrm>
          <a:off x="646462" y="1589314"/>
          <a:ext cx="10899076" cy="4730193"/>
        </p:xfrm>
        <a:graphic>
          <a:graphicData uri="http://schemas.openxmlformats.org/drawingml/2006/table">
            <a:tbl>
              <a:tblPr firstRow="1">
                <a:tableStyleId>{5C22544A-7EE6-4342-B048-85BDC9FD1C3A}</a:tableStyleId>
              </a:tblPr>
              <a:tblGrid>
                <a:gridCol w="3086294">
                  <a:extLst>
                    <a:ext uri="{9D8B030D-6E8A-4147-A177-3AD203B41FA5}">
                      <a16:colId xmlns:a16="http://schemas.microsoft.com/office/drawing/2014/main" val="3243948117"/>
                    </a:ext>
                  </a:extLst>
                </a:gridCol>
                <a:gridCol w="7812782">
                  <a:extLst>
                    <a:ext uri="{9D8B030D-6E8A-4147-A177-3AD203B41FA5}">
                      <a16:colId xmlns:a16="http://schemas.microsoft.com/office/drawing/2014/main" val="2336501155"/>
                    </a:ext>
                  </a:extLst>
                </a:gridCol>
              </a:tblGrid>
              <a:tr h="879438">
                <a:tc>
                  <a:txBody>
                    <a:bodyPr/>
                    <a:lstStyle/>
                    <a:p>
                      <a:r>
                        <a:rPr lang="en-US" dirty="0">
                          <a:solidFill>
                            <a:srgbClr val="041C5A"/>
                          </a:solidFill>
                          <a:latin typeface="Segoe UI" panose="020B0502040204020203" pitchFamily="34" charset="0"/>
                          <a:cs typeface="Segoe UI" panose="020B0502040204020203" pitchFamily="34" charset="0"/>
                        </a:rPr>
                        <a:t>Current Challenges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D2">
                        <a:alpha val="20000"/>
                      </a:srgbClr>
                    </a:solidFill>
                  </a:tcPr>
                </a:tc>
                <a:tc>
                  <a:txBody>
                    <a:bodyPr/>
                    <a:lstStyle/>
                    <a:p>
                      <a:r>
                        <a:rPr lang="en-US" dirty="0">
                          <a:solidFill>
                            <a:srgbClr val="041C5A"/>
                          </a:solidFill>
                          <a:latin typeface="Segoe UI" panose="020B0502040204020203" pitchFamily="34" charset="0"/>
                          <a:cs typeface="Segoe UI" panose="020B0502040204020203" pitchFamily="34" charset="0"/>
                        </a:rPr>
                        <a:t>Benefit &amp; Value of Third-Party Risk Management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D2">
                        <a:alpha val="20000"/>
                      </a:srgbClr>
                    </a:solidFill>
                  </a:tcPr>
                </a:tc>
                <a:extLst>
                  <a:ext uri="{0D108BD9-81ED-4DB2-BD59-A6C34878D82A}">
                    <a16:rowId xmlns:a16="http://schemas.microsoft.com/office/drawing/2014/main" val="2521847121"/>
                  </a:ext>
                </a:extLst>
              </a:tr>
              <a:tr h="1493150">
                <a:tc>
                  <a:txBody>
                    <a:bodyPr/>
                    <a:lstStyle/>
                    <a:p>
                      <a:pPr marL="0" algn="l" defTabSz="914400" rtl="0" eaLnBrk="1" latinLnBrk="0" hangingPunct="1"/>
                      <a:r>
                        <a:rPr lang="en-US" sz="1600" b="0" kern="1200" dirty="0">
                          <a:solidFill>
                            <a:schemeClr val="tx1"/>
                          </a:solidFill>
                          <a:latin typeface="Segoe UI" panose="020B0502040204020203" pitchFamily="34" charset="0"/>
                          <a:ea typeface="+mn-ea"/>
                          <a:cs typeface="Segoe UI" panose="020B0502040204020203" pitchFamily="34" charset="0"/>
                        </a:rPr>
                        <a:t>Ex: Automatic contract renewals that result in unexpected cost increases</a:t>
                      </a: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sz="1600">
                          <a:latin typeface="Segoe UI" panose="020B0502040204020203" pitchFamily="34" charset="0"/>
                          <a:cs typeface="Segoe UI" panose="020B0502040204020203" pitchFamily="34" charset="0"/>
                        </a:rPr>
                        <a:t>Mid-term contract reviews identify cost increases and can help prepare your organization for renegotiation</a:t>
                      </a:r>
                    </a:p>
                    <a:p>
                      <a:pPr marL="285750" indent="-285750">
                        <a:buFont typeface="Arial" panose="020B0604020202020204" pitchFamily="34" charset="0"/>
                        <a:buChar char="•"/>
                      </a:pPr>
                      <a:r>
                        <a:rPr lang="en-US" sz="1600">
                          <a:latin typeface="Segoe UI" panose="020B0502040204020203" pitchFamily="34" charset="0"/>
                          <a:cs typeface="Segoe UI" panose="020B0502040204020203" pitchFamily="34" charset="0"/>
                        </a:rPr>
                        <a:t>Regular reporting of vendor performance provides documentation that helps validate contract renewals or termination</a:t>
                      </a: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98926426"/>
                  </a:ext>
                </a:extLst>
              </a:tr>
              <a:tr h="1493150">
                <a:tc>
                  <a:txBody>
                    <a:bodyPr/>
                    <a:lstStyle/>
                    <a:p>
                      <a:pPr marL="0" algn="l" defTabSz="914400" rtl="0" eaLnBrk="1" latinLnBrk="0" hangingPunct="1"/>
                      <a:r>
                        <a:rPr lang="en-US" sz="1600" b="0" kern="1200" dirty="0">
                          <a:solidFill>
                            <a:schemeClr val="tx1"/>
                          </a:solidFill>
                          <a:latin typeface="Segoe UI" panose="020B0502040204020203" pitchFamily="34" charset="0"/>
                          <a:ea typeface="+mn-ea"/>
                          <a:cs typeface="Segoe UI" panose="020B0502040204020203" pitchFamily="34" charset="0"/>
                        </a:rPr>
                        <a:t>Ex: Vendor’s mishandling of customers’ data exposes the organization to a potential lawsuit</a:t>
                      </a:r>
                      <a:endParaRPr lang="en-US" sz="1600" dirty="0">
                        <a:latin typeface="Segoe UI" panose="020B0502040204020203" pitchFamily="34" charset="0"/>
                        <a:cs typeface="Segoe UI" panose="020B0502040204020203" pitchFamily="34" charset="0"/>
                      </a:endParaRP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D2">
                        <a:alpha val="4907"/>
                      </a:srgbClr>
                    </a:solidFill>
                  </a:tcPr>
                </a:tc>
                <a:tc>
                  <a:txBody>
                    <a:bodyPr/>
                    <a:lstStyle/>
                    <a:p>
                      <a:pPr marL="285750" indent="-285750">
                        <a:buFont typeface="Arial" panose="020B0604020202020204" pitchFamily="34" charset="0"/>
                        <a:buChar char="•"/>
                      </a:pPr>
                      <a:r>
                        <a:rPr lang="en-US" sz="1600" dirty="0">
                          <a:latin typeface="Segoe UI" panose="020B0502040204020203" pitchFamily="34" charset="0"/>
                          <a:cs typeface="Segoe UI" panose="020B0502040204020203" pitchFamily="34" charset="0"/>
                        </a:rPr>
                        <a:t>Vendor contract provisions set standards on data security and penalties for noncompliance</a:t>
                      </a:r>
                    </a:p>
                    <a:p>
                      <a:pPr marL="285750" indent="-285750">
                        <a:buFont typeface="Arial" panose="020B0604020202020204" pitchFamily="34" charset="0"/>
                        <a:buChar char="•"/>
                      </a:pPr>
                      <a:r>
                        <a:rPr lang="en-US" sz="1600" dirty="0">
                          <a:latin typeface="Segoe UI" panose="020B0502040204020203" pitchFamily="34" charset="0"/>
                          <a:cs typeface="Segoe UI" panose="020B0502040204020203" pitchFamily="34" charset="0"/>
                        </a:rPr>
                        <a:t>Risk monitoring can identify any changes to the vendor’s cybersecurity profile</a:t>
                      </a: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D2">
                        <a:alpha val="4907"/>
                      </a:srgbClr>
                    </a:solidFill>
                  </a:tcPr>
                </a:tc>
                <a:extLst>
                  <a:ext uri="{0D108BD9-81ED-4DB2-BD59-A6C34878D82A}">
                    <a16:rowId xmlns:a16="http://schemas.microsoft.com/office/drawing/2014/main" val="766445739"/>
                  </a:ext>
                </a:extLst>
              </a:tr>
              <a:tr h="864455">
                <a:tc>
                  <a:txBody>
                    <a:bodyPr/>
                    <a:lstStyle/>
                    <a:p>
                      <a:r>
                        <a:rPr lang="en-US" sz="1600">
                          <a:solidFill>
                            <a:srgbClr val="FF0000"/>
                          </a:solidFill>
                          <a:latin typeface="Segoe UI" panose="020B0502040204020203" pitchFamily="34" charset="0"/>
                          <a:cs typeface="Segoe UI" panose="020B0502040204020203" pitchFamily="34" charset="0"/>
                        </a:rPr>
                        <a:t>[insert a challenge that’s specific to your organization]</a:t>
                      </a: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FF0000"/>
                          </a:solidFill>
                          <a:latin typeface="Segoe UI" panose="020B0502040204020203" pitchFamily="34" charset="0"/>
                          <a:cs typeface="Segoe UI" panose="020B0502040204020203" pitchFamily="34" charset="0"/>
                        </a:rPr>
                        <a:t>[insert one or more examples of how third-party risk management can provide benefits or value]</a:t>
                      </a: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24327021"/>
                  </a:ext>
                </a:extLst>
              </a:tr>
            </a:tbl>
          </a:graphicData>
        </a:graphic>
      </p:graphicFrame>
      <p:sp>
        <p:nvSpPr>
          <p:cNvPr id="4" name="Slide Number Placeholder 3">
            <a:extLst>
              <a:ext uri="{FF2B5EF4-FFF2-40B4-BE49-F238E27FC236}">
                <a16:creationId xmlns:a16="http://schemas.microsoft.com/office/drawing/2014/main" id="{3EF8D8CA-A267-F402-4878-8F62FB46C1C6}"/>
              </a:ext>
            </a:extLst>
          </p:cNvPr>
          <p:cNvSpPr>
            <a:spLocks noGrp="1"/>
          </p:cNvSpPr>
          <p:nvPr>
            <p:ph type="sldNum" sz="quarter" idx="12"/>
          </p:nvPr>
        </p:nvSpPr>
        <p:spPr/>
        <p:txBody>
          <a:bodyPr/>
          <a:lstStyle/>
          <a:p>
            <a:fld id="{BE42C48A-6ED1-1844-AB48-A670D08148BE}" type="slidenum">
              <a:rPr lang="en-US" smtClean="0"/>
              <a:t>11</a:t>
            </a:fld>
            <a:endParaRPr lang="en-US" dirty="0"/>
          </a:p>
        </p:txBody>
      </p:sp>
    </p:spTree>
    <p:extLst>
      <p:ext uri="{BB962C8B-B14F-4D97-AF65-F5344CB8AC3E}">
        <p14:creationId xmlns:p14="http://schemas.microsoft.com/office/powerpoint/2010/main" val="39768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9C371A3-3830-5F29-5FA8-CB8C48E59935}"/>
              </a:ext>
            </a:extLst>
          </p:cNvPr>
          <p:cNvSpPr/>
          <p:nvPr/>
        </p:nvSpPr>
        <p:spPr>
          <a:xfrm>
            <a:off x="0" y="0"/>
            <a:ext cx="12192000" cy="1138432"/>
          </a:xfrm>
          <a:prstGeom prst="rect">
            <a:avLst/>
          </a:prstGeom>
          <a:solidFill>
            <a:srgbClr val="031C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panose="020B0604020202020204" pitchFamily="34" charset="0"/>
            </a:endParaRPr>
          </a:p>
        </p:txBody>
      </p:sp>
      <p:sp>
        <p:nvSpPr>
          <p:cNvPr id="3" name="TextBox 2">
            <a:extLst>
              <a:ext uri="{FF2B5EF4-FFF2-40B4-BE49-F238E27FC236}">
                <a16:creationId xmlns:a16="http://schemas.microsoft.com/office/drawing/2014/main" id="{BB23807A-4A34-A544-9677-E6F4774A48EF}"/>
              </a:ext>
            </a:extLst>
          </p:cNvPr>
          <p:cNvSpPr txBox="1"/>
          <p:nvPr/>
        </p:nvSpPr>
        <p:spPr>
          <a:xfrm>
            <a:off x="671053" y="307606"/>
            <a:ext cx="9913374" cy="523220"/>
          </a:xfrm>
          <a:prstGeom prst="rect">
            <a:avLst/>
          </a:prstGeom>
          <a:noFill/>
        </p:spPr>
        <p:txBody>
          <a:bodyPr wrap="square" rtlCol="0">
            <a:spAutoFit/>
          </a:bodyPr>
          <a:lstStyle/>
          <a:p>
            <a:r>
              <a:rPr lang="en-US" sz="2800" b="1" dirty="0">
                <a:solidFill>
                  <a:schemeClr val="bg1"/>
                </a:solidFill>
                <a:latin typeface="Segoe UI" panose="020B0502040204020203" pitchFamily="34" charset="0"/>
                <a:cs typeface="Segoe UI" panose="020B0502040204020203" pitchFamily="34" charset="0"/>
              </a:rPr>
              <a:t>Operational Value of Third-Party Risk Management</a:t>
            </a:r>
          </a:p>
        </p:txBody>
      </p:sp>
      <p:sp>
        <p:nvSpPr>
          <p:cNvPr id="5" name="Text Placeholder 3">
            <a:extLst>
              <a:ext uri="{FF2B5EF4-FFF2-40B4-BE49-F238E27FC236}">
                <a16:creationId xmlns:a16="http://schemas.microsoft.com/office/drawing/2014/main" id="{3B715657-BEED-729F-544E-7C9DA772F4D5}"/>
              </a:ext>
            </a:extLst>
          </p:cNvPr>
          <p:cNvSpPr txBox="1">
            <a:spLocks/>
          </p:cNvSpPr>
          <p:nvPr/>
        </p:nvSpPr>
        <p:spPr>
          <a:xfrm>
            <a:off x="1461175" y="1665440"/>
            <a:ext cx="9269649" cy="4450449"/>
          </a:xfrm>
          <a:prstGeom prst="rect">
            <a:avLst/>
          </a:prstGeom>
        </p:spPr>
        <p:txBody>
          <a:bodyPr wrap="square" lIns="0" tIns="0" rIns="0" bIns="0">
            <a:spAutoFit/>
          </a:bodyPr>
          <a:lstStyle>
            <a:lvl1pPr marL="338630" indent="-338630" algn="l" defTabSz="451507" rtl="0" eaLnBrk="1" latinLnBrk="0" hangingPunct="1">
              <a:spcBef>
                <a:spcPct val="20000"/>
              </a:spcBef>
              <a:buFont typeface="Arial"/>
              <a:buChar char="•"/>
              <a:defRPr sz="3160" kern="1200">
                <a:solidFill>
                  <a:schemeClr val="tx1"/>
                </a:solidFill>
                <a:latin typeface="+mn-lt"/>
                <a:ea typeface="+mn-ea"/>
                <a:cs typeface="+mn-cs"/>
              </a:defRPr>
            </a:lvl1pPr>
            <a:lvl2pPr marL="733697" indent="-282191" algn="l" defTabSz="451507" rtl="0" eaLnBrk="1" latinLnBrk="0" hangingPunct="1">
              <a:spcBef>
                <a:spcPct val="20000"/>
              </a:spcBef>
              <a:buFont typeface="Arial"/>
              <a:buChar char="–"/>
              <a:defRPr sz="2764" kern="1200">
                <a:solidFill>
                  <a:schemeClr val="tx1"/>
                </a:solidFill>
                <a:latin typeface="+mn-lt"/>
                <a:ea typeface="+mn-ea"/>
                <a:cs typeface="+mn-cs"/>
              </a:defRPr>
            </a:lvl2pPr>
            <a:lvl3pPr marL="1128764" indent="-225753" algn="l" defTabSz="451507" rtl="0" eaLnBrk="1" latinLnBrk="0" hangingPunct="1">
              <a:spcBef>
                <a:spcPct val="20000"/>
              </a:spcBef>
              <a:buFont typeface="Arial"/>
              <a:buChar char="•"/>
              <a:defRPr sz="2371" kern="1200">
                <a:solidFill>
                  <a:schemeClr val="tx1"/>
                </a:solidFill>
                <a:latin typeface="+mn-lt"/>
                <a:ea typeface="+mn-ea"/>
                <a:cs typeface="+mn-cs"/>
              </a:defRPr>
            </a:lvl3pPr>
            <a:lvl4pPr marL="1580271" indent="-225753" algn="l" defTabSz="451507" rtl="0" eaLnBrk="1" latinLnBrk="0" hangingPunct="1">
              <a:spcBef>
                <a:spcPct val="20000"/>
              </a:spcBef>
              <a:buFont typeface="Arial"/>
              <a:buChar char="–"/>
              <a:defRPr sz="1976" kern="1200">
                <a:solidFill>
                  <a:schemeClr val="tx1"/>
                </a:solidFill>
                <a:latin typeface="+mn-lt"/>
                <a:ea typeface="+mn-ea"/>
                <a:cs typeface="+mn-cs"/>
              </a:defRPr>
            </a:lvl4pPr>
            <a:lvl5pPr marL="2031777" indent="-225753" algn="l" defTabSz="451507" rtl="0" eaLnBrk="1" latinLnBrk="0" hangingPunct="1">
              <a:spcBef>
                <a:spcPct val="20000"/>
              </a:spcBef>
              <a:buFont typeface="Arial"/>
              <a:buChar char="»"/>
              <a:defRPr sz="1976" kern="1200">
                <a:solidFill>
                  <a:schemeClr val="tx1"/>
                </a:solidFill>
                <a:latin typeface="+mn-lt"/>
                <a:ea typeface="+mn-ea"/>
                <a:cs typeface="+mn-cs"/>
              </a:defRPr>
            </a:lvl5pPr>
            <a:lvl6pPr marL="2483282" indent="-225753" algn="l" defTabSz="451507" rtl="0" eaLnBrk="1" latinLnBrk="0" hangingPunct="1">
              <a:spcBef>
                <a:spcPct val="20000"/>
              </a:spcBef>
              <a:buFont typeface="Arial"/>
              <a:buChar char="•"/>
              <a:defRPr sz="1976" kern="1200">
                <a:solidFill>
                  <a:schemeClr val="tx1"/>
                </a:solidFill>
                <a:latin typeface="+mn-lt"/>
                <a:ea typeface="+mn-ea"/>
                <a:cs typeface="+mn-cs"/>
              </a:defRPr>
            </a:lvl6pPr>
            <a:lvl7pPr marL="2934788" indent="-225753" algn="l" defTabSz="451507" rtl="0" eaLnBrk="1" latinLnBrk="0" hangingPunct="1">
              <a:spcBef>
                <a:spcPct val="20000"/>
              </a:spcBef>
              <a:buFont typeface="Arial"/>
              <a:buChar char="•"/>
              <a:defRPr sz="1976" kern="1200">
                <a:solidFill>
                  <a:schemeClr val="tx1"/>
                </a:solidFill>
                <a:latin typeface="+mn-lt"/>
                <a:ea typeface="+mn-ea"/>
                <a:cs typeface="+mn-cs"/>
              </a:defRPr>
            </a:lvl7pPr>
            <a:lvl8pPr marL="3386295" indent="-225753" algn="l" defTabSz="451507" rtl="0" eaLnBrk="1" latinLnBrk="0" hangingPunct="1">
              <a:spcBef>
                <a:spcPct val="20000"/>
              </a:spcBef>
              <a:buFont typeface="Arial"/>
              <a:buChar char="•"/>
              <a:defRPr sz="1976" kern="1200">
                <a:solidFill>
                  <a:schemeClr val="tx1"/>
                </a:solidFill>
                <a:latin typeface="+mn-lt"/>
                <a:ea typeface="+mn-ea"/>
                <a:cs typeface="+mn-cs"/>
              </a:defRPr>
            </a:lvl8pPr>
            <a:lvl9pPr marL="3837799" indent="-225753" algn="l" defTabSz="451507" rtl="0" eaLnBrk="1" latinLnBrk="0" hangingPunct="1">
              <a:spcBef>
                <a:spcPct val="20000"/>
              </a:spcBef>
              <a:buFont typeface="Arial"/>
              <a:buChar char="•"/>
              <a:defRPr sz="1976" kern="1200">
                <a:solidFill>
                  <a:schemeClr val="tx1"/>
                </a:solidFill>
                <a:latin typeface="+mn-lt"/>
                <a:ea typeface="+mn-ea"/>
                <a:cs typeface="+mn-cs"/>
              </a:defRPr>
            </a:lvl9pPr>
          </a:lstStyle>
          <a:p>
            <a:pPr marL="0" indent="0">
              <a:spcAft>
                <a:spcPts val="600"/>
              </a:spcAft>
              <a:buClr>
                <a:srgbClr val="22A887"/>
              </a:buClr>
              <a:buNone/>
            </a:pPr>
            <a:r>
              <a:rPr lang="en-US" sz="1800" b="1" dirty="0">
                <a:latin typeface="Segoe UI" panose="020B0502040204020203" pitchFamily="34" charset="0"/>
                <a:ea typeface="Times New Roman" panose="02020603050405020304" pitchFamily="18" charset="0"/>
                <a:cs typeface="Segoe UI" panose="020B0502040204020203" pitchFamily="34" charset="0"/>
              </a:rPr>
              <a:t>V</a:t>
            </a:r>
            <a:r>
              <a:rPr lang="en-US" sz="1800" b="1" dirty="0">
                <a:effectLst/>
                <a:latin typeface="Segoe UI" panose="020B0502040204020203" pitchFamily="34" charset="0"/>
                <a:ea typeface="Times New Roman" panose="02020603050405020304" pitchFamily="18" charset="0"/>
                <a:cs typeface="Segoe UI" panose="020B0502040204020203" pitchFamily="34" charset="0"/>
              </a:rPr>
              <a:t>alue of third-party risk management for Operations:</a:t>
            </a:r>
          </a:p>
          <a:p>
            <a:pPr marL="0" indent="0">
              <a:spcAft>
                <a:spcPts val="600"/>
              </a:spcAft>
              <a:buClr>
                <a:srgbClr val="22A887"/>
              </a:buClr>
              <a:buNone/>
            </a:pPr>
            <a:endParaRPr lang="en-US" sz="1600" b="1" dirty="0">
              <a:effectLst/>
              <a:latin typeface="Segoe UI" panose="020B0502040204020203" pitchFamily="34" charset="0"/>
              <a:ea typeface="Times New Roman" panose="02020603050405020304" pitchFamily="18" charset="0"/>
              <a:cs typeface="Segoe UI" panose="020B0502040204020203" pitchFamily="34" charset="0"/>
            </a:endParaRPr>
          </a:p>
          <a:p>
            <a:pPr fontAlgn="base">
              <a:spcBef>
                <a:spcPts val="0"/>
              </a:spcBef>
              <a:spcAft>
                <a:spcPts val="600"/>
              </a:spcAft>
            </a:pPr>
            <a:r>
              <a:rPr lang="en-US" sz="1600" b="1" dirty="0">
                <a:latin typeface="Segoe UI" panose="020B0502040204020203" pitchFamily="34" charset="0"/>
                <a:ea typeface="Calibri" panose="020F0502020204030204" pitchFamily="34" charset="0"/>
                <a:cs typeface="Segoe UI" panose="020B0502040204020203" pitchFamily="34" charset="0"/>
              </a:rPr>
              <a:t>Supports operational resiliency by:</a:t>
            </a:r>
          </a:p>
          <a:p>
            <a:pPr lvl="1" fontAlgn="base">
              <a:spcBef>
                <a:spcPts val="0"/>
              </a:spcBef>
              <a:spcAft>
                <a:spcPts val="600"/>
              </a:spcAft>
            </a:pPr>
            <a:r>
              <a:rPr lang="en-US" sz="1600" dirty="0">
                <a:latin typeface="Segoe UI" panose="020B0502040204020203" pitchFamily="34" charset="0"/>
                <a:ea typeface="Calibri" panose="020F0502020204030204" pitchFamily="34" charset="0"/>
                <a:cs typeface="Segoe UI" panose="020B0502040204020203" pitchFamily="34" charset="0"/>
              </a:rPr>
              <a:t>Reducing or avoiding operational interruptions caused by vendors</a:t>
            </a:r>
          </a:p>
          <a:p>
            <a:pPr lvl="1" fontAlgn="base">
              <a:spcBef>
                <a:spcPts val="0"/>
              </a:spcBef>
              <a:spcAft>
                <a:spcPts val="600"/>
              </a:spcAft>
            </a:pPr>
            <a:r>
              <a:rPr lang="en-US" sz="1600" dirty="0">
                <a:latin typeface="Segoe UI" panose="020B0502040204020203" pitchFamily="34" charset="0"/>
                <a:ea typeface="Calibri" panose="020F0502020204030204" pitchFamily="34" charset="0"/>
                <a:cs typeface="Segoe UI" panose="020B0502040204020203" pitchFamily="34" charset="0"/>
              </a:rPr>
              <a:t>Monitoring vendor risk and performance</a:t>
            </a:r>
          </a:p>
          <a:p>
            <a:pPr lvl="1" fontAlgn="base">
              <a:spcBef>
                <a:spcPts val="0"/>
              </a:spcBef>
              <a:spcAft>
                <a:spcPts val="600"/>
              </a:spcAft>
            </a:pPr>
            <a:r>
              <a:rPr lang="en-US" sz="1600" dirty="0">
                <a:latin typeface="Segoe UI" panose="020B0502040204020203" pitchFamily="34" charset="0"/>
                <a:ea typeface="Calibri" panose="020F0502020204030204" pitchFamily="34" charset="0"/>
                <a:cs typeface="Segoe UI" panose="020B0502040204020203" pitchFamily="34" charset="0"/>
              </a:rPr>
              <a:t>Supporting transition and vendor exit planning</a:t>
            </a:r>
          </a:p>
          <a:p>
            <a:pPr lvl="1" fontAlgn="base">
              <a:spcBef>
                <a:spcPts val="0"/>
              </a:spcBef>
              <a:spcAft>
                <a:spcPts val="600"/>
              </a:spcAft>
            </a:pPr>
            <a:r>
              <a:rPr lang="en-US" sz="1600" dirty="0">
                <a:latin typeface="Segoe UI" panose="020B0502040204020203" pitchFamily="34" charset="0"/>
                <a:ea typeface="Calibri" panose="020F0502020204030204" pitchFamily="34" charset="0"/>
                <a:cs typeface="Segoe UI" panose="020B0502040204020203" pitchFamily="34" charset="0"/>
              </a:rPr>
              <a:t>Identifying concentration risk and single point of failure vendors</a:t>
            </a:r>
          </a:p>
          <a:p>
            <a:pPr marL="451506" lvl="1" indent="0" fontAlgn="base">
              <a:spcBef>
                <a:spcPts val="0"/>
              </a:spcBef>
              <a:spcAft>
                <a:spcPts val="600"/>
              </a:spcAft>
              <a:buNone/>
            </a:pPr>
            <a:endParaRPr lang="en-US" sz="1600" dirty="0">
              <a:latin typeface="Segoe UI" panose="020B0502040204020203" pitchFamily="34" charset="0"/>
              <a:ea typeface="Calibri" panose="020F0502020204030204" pitchFamily="34" charset="0"/>
              <a:cs typeface="Segoe UI" panose="020B0502040204020203" pitchFamily="34" charset="0"/>
            </a:endParaRPr>
          </a:p>
          <a:p>
            <a:pPr fontAlgn="base">
              <a:spcBef>
                <a:spcPts val="0"/>
              </a:spcBef>
              <a:spcAft>
                <a:spcPts val="600"/>
              </a:spcAft>
            </a:pPr>
            <a:r>
              <a:rPr lang="en-US" sz="1600" b="1" dirty="0">
                <a:latin typeface="Segoe UI" panose="020B0502040204020203" pitchFamily="34" charset="0"/>
                <a:ea typeface="Calibri" panose="020F0502020204030204" pitchFamily="34" charset="0"/>
                <a:cs typeface="Segoe UI" panose="020B0502040204020203" pitchFamily="34" charset="0"/>
              </a:rPr>
              <a:t>Improves risk intelligence by: </a:t>
            </a:r>
          </a:p>
          <a:p>
            <a:pPr lvl="1" fontAlgn="base">
              <a:spcBef>
                <a:spcPts val="0"/>
              </a:spcBef>
              <a:spcAft>
                <a:spcPts val="600"/>
              </a:spcAft>
            </a:pPr>
            <a:r>
              <a:rPr lang="en-US" sz="1600" dirty="0">
                <a:latin typeface="Segoe UI" panose="020B0502040204020203" pitchFamily="34" charset="0"/>
                <a:ea typeface="Calibri" panose="020F0502020204030204" pitchFamily="34" charset="0"/>
                <a:cs typeface="Segoe UI" panose="020B0502040204020203" pitchFamily="34" charset="0"/>
              </a:rPr>
              <a:t>Generating data that can be used to inform and drive action</a:t>
            </a:r>
          </a:p>
          <a:p>
            <a:pPr lvl="1" fontAlgn="base">
              <a:spcBef>
                <a:spcPts val="0"/>
              </a:spcBef>
              <a:spcAft>
                <a:spcPts val="600"/>
              </a:spcAft>
            </a:pPr>
            <a:r>
              <a:rPr lang="en-US" sz="1600" dirty="0">
                <a:latin typeface="Segoe UI" panose="020B0502040204020203" pitchFamily="34" charset="0"/>
                <a:ea typeface="Calibri" panose="020F0502020204030204" pitchFamily="34" charset="0"/>
                <a:cs typeface="Segoe UI" panose="020B0502040204020203" pitchFamily="34" charset="0"/>
              </a:rPr>
              <a:t>Identifying new and emerging risks</a:t>
            </a:r>
          </a:p>
          <a:p>
            <a:pPr fontAlgn="base">
              <a:spcBef>
                <a:spcPts val="0"/>
              </a:spcBef>
              <a:spcAft>
                <a:spcPts val="600"/>
              </a:spcAft>
            </a:pPr>
            <a:endParaRPr lang="en-US" sz="1600" b="1" dirty="0">
              <a:highlight>
                <a:srgbClr val="FFFF00"/>
              </a:highlight>
              <a:latin typeface="Segoe UI" panose="020B0502040204020203" pitchFamily="34" charset="0"/>
              <a:ea typeface="Calibri" panose="020F0502020204030204" pitchFamily="34" charset="0"/>
              <a:cs typeface="Segoe UI" panose="020B0502040204020203" pitchFamily="34" charset="0"/>
            </a:endParaRPr>
          </a:p>
          <a:p>
            <a:pPr marL="0" marR="0" lvl="0" indent="0" fontAlgn="base">
              <a:spcBef>
                <a:spcPts val="0"/>
              </a:spcBef>
              <a:spcAft>
                <a:spcPts val="600"/>
              </a:spcAft>
              <a:buNone/>
            </a:pPr>
            <a:r>
              <a:rPr lang="en-US" sz="1600" b="1" dirty="0">
                <a:latin typeface="Segoe UI" panose="020B0502040204020203" pitchFamily="34" charset="0"/>
                <a:ea typeface="Times New Roman" panose="02020603050405020304" pitchFamily="18" charset="0"/>
                <a:cs typeface="Segoe UI" panose="020B0502040204020203" pitchFamily="34" charset="0"/>
              </a:rPr>
              <a:t>Operational ROI of third-party risk management: </a:t>
            </a:r>
            <a:r>
              <a:rPr lang="en-US" sz="1600" dirty="0">
                <a:latin typeface="Segoe UI" panose="020B0502040204020203" pitchFamily="34" charset="0"/>
                <a:ea typeface="Times New Roman" panose="02020603050405020304" pitchFamily="18" charset="0"/>
                <a:cs typeface="Segoe UI" panose="020B0502040204020203" pitchFamily="34" charset="0"/>
              </a:rPr>
              <a:t>Mitigates risk of operational disruptions and saves money long-term, preserving or improving the bottom line.</a:t>
            </a:r>
          </a:p>
        </p:txBody>
      </p:sp>
      <p:sp>
        <p:nvSpPr>
          <p:cNvPr id="4" name="Slide Number Placeholder 3">
            <a:extLst>
              <a:ext uri="{FF2B5EF4-FFF2-40B4-BE49-F238E27FC236}">
                <a16:creationId xmlns:a16="http://schemas.microsoft.com/office/drawing/2014/main" id="{DB10CBBB-B459-87D5-C1C6-84610F73ACB3}"/>
              </a:ext>
            </a:extLst>
          </p:cNvPr>
          <p:cNvSpPr>
            <a:spLocks noGrp="1"/>
          </p:cNvSpPr>
          <p:nvPr>
            <p:ph type="sldNum" sz="quarter" idx="12"/>
          </p:nvPr>
        </p:nvSpPr>
        <p:spPr/>
        <p:txBody>
          <a:bodyPr/>
          <a:lstStyle/>
          <a:p>
            <a:fld id="{BE42C48A-6ED1-1844-AB48-A670D08148BE}" type="slidenum">
              <a:rPr lang="en-US" smtClean="0"/>
              <a:t>12</a:t>
            </a:fld>
            <a:endParaRPr lang="en-US" dirty="0"/>
          </a:p>
        </p:txBody>
      </p:sp>
    </p:spTree>
    <p:extLst>
      <p:ext uri="{BB962C8B-B14F-4D97-AF65-F5344CB8AC3E}">
        <p14:creationId xmlns:p14="http://schemas.microsoft.com/office/powerpoint/2010/main" val="1699379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06FCA8-DF25-F12C-5B4C-27A8082C3B52}"/>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715B2B5-DBC9-19B8-B5A9-33C5007EC1C4}"/>
              </a:ext>
            </a:extLst>
          </p:cNvPr>
          <p:cNvGraphicFramePr>
            <a:graphicFrameLocks noGrp="1"/>
          </p:cNvGraphicFramePr>
          <p:nvPr>
            <p:extLst>
              <p:ext uri="{D42A27DB-BD31-4B8C-83A1-F6EECF244321}">
                <p14:modId xmlns:p14="http://schemas.microsoft.com/office/powerpoint/2010/main" val="519956329"/>
              </p:ext>
            </p:extLst>
          </p:nvPr>
        </p:nvGraphicFramePr>
        <p:xfrm>
          <a:off x="646462" y="1643743"/>
          <a:ext cx="10899076" cy="4675765"/>
        </p:xfrm>
        <a:graphic>
          <a:graphicData uri="http://schemas.openxmlformats.org/drawingml/2006/table">
            <a:tbl>
              <a:tblPr firstRow="1">
                <a:tableStyleId>{5C22544A-7EE6-4342-B048-85BDC9FD1C3A}</a:tableStyleId>
              </a:tblPr>
              <a:tblGrid>
                <a:gridCol w="3086294">
                  <a:extLst>
                    <a:ext uri="{9D8B030D-6E8A-4147-A177-3AD203B41FA5}">
                      <a16:colId xmlns:a16="http://schemas.microsoft.com/office/drawing/2014/main" val="3243948117"/>
                    </a:ext>
                  </a:extLst>
                </a:gridCol>
                <a:gridCol w="7812782">
                  <a:extLst>
                    <a:ext uri="{9D8B030D-6E8A-4147-A177-3AD203B41FA5}">
                      <a16:colId xmlns:a16="http://schemas.microsoft.com/office/drawing/2014/main" val="2336501155"/>
                    </a:ext>
                  </a:extLst>
                </a:gridCol>
              </a:tblGrid>
              <a:tr h="869319">
                <a:tc>
                  <a:txBody>
                    <a:bodyPr/>
                    <a:lstStyle/>
                    <a:p>
                      <a:r>
                        <a:rPr lang="en-US" dirty="0">
                          <a:solidFill>
                            <a:srgbClr val="041C5A"/>
                          </a:solidFill>
                          <a:latin typeface="Segoe UI" panose="020B0502040204020203" pitchFamily="34" charset="0"/>
                          <a:cs typeface="Segoe UI" panose="020B0502040204020203" pitchFamily="34" charset="0"/>
                        </a:rPr>
                        <a:t>Current Challenges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D2">
                        <a:alpha val="20000"/>
                      </a:srgbClr>
                    </a:solidFill>
                  </a:tcPr>
                </a:tc>
                <a:tc>
                  <a:txBody>
                    <a:bodyPr/>
                    <a:lstStyle/>
                    <a:p>
                      <a:r>
                        <a:rPr lang="en-US" dirty="0">
                          <a:solidFill>
                            <a:srgbClr val="041C5A"/>
                          </a:solidFill>
                          <a:latin typeface="Segoe UI" panose="020B0502040204020203" pitchFamily="34" charset="0"/>
                          <a:cs typeface="Segoe UI" panose="020B0502040204020203" pitchFamily="34" charset="0"/>
                        </a:rPr>
                        <a:t>Benefit &amp; Value of Third-Party Risk Management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D2">
                        <a:alpha val="20000"/>
                      </a:srgbClr>
                    </a:solidFill>
                  </a:tcPr>
                </a:tc>
                <a:extLst>
                  <a:ext uri="{0D108BD9-81ED-4DB2-BD59-A6C34878D82A}">
                    <a16:rowId xmlns:a16="http://schemas.microsoft.com/office/drawing/2014/main" val="2521847121"/>
                  </a:ext>
                </a:extLst>
              </a:tr>
              <a:tr h="1475969">
                <a:tc>
                  <a:txBody>
                    <a:bodyPr/>
                    <a:lstStyle/>
                    <a:p>
                      <a:pPr marL="0" algn="l" defTabSz="914400" rtl="0" eaLnBrk="1" latinLnBrk="0" hangingPunct="1"/>
                      <a:r>
                        <a:rPr lang="en-US" sz="1600" b="0" kern="1200" dirty="0">
                          <a:solidFill>
                            <a:schemeClr val="tx1"/>
                          </a:solidFill>
                          <a:latin typeface="Segoe UI" panose="020B0502040204020203" pitchFamily="34" charset="0"/>
                          <a:ea typeface="+mn-ea"/>
                          <a:cs typeface="Segoe UI" panose="020B0502040204020203" pitchFamily="34" charset="0"/>
                        </a:rPr>
                        <a:t>Ex: Operational disruptions caused by early vendor termination</a:t>
                      </a: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sz="1600">
                          <a:latin typeface="Segoe UI" panose="020B0502040204020203" pitchFamily="34" charset="0"/>
                          <a:cs typeface="Segoe UI" panose="020B0502040204020203" pitchFamily="34" charset="0"/>
                        </a:rPr>
                        <a:t>Exit strategy is determined in onboarding stage to ensure the organization knows how to proceed after ending the vendor relationship</a:t>
                      </a:r>
                    </a:p>
                    <a:p>
                      <a:pPr marL="285750" indent="-285750">
                        <a:buFont typeface="Arial" panose="020B0604020202020204" pitchFamily="34" charset="0"/>
                        <a:buChar char="•"/>
                      </a:pPr>
                      <a:r>
                        <a:rPr lang="en-US" sz="1600">
                          <a:latin typeface="Segoe UI" panose="020B0502040204020203" pitchFamily="34" charset="0"/>
                          <a:cs typeface="Segoe UI" panose="020B0502040204020203" pitchFamily="34" charset="0"/>
                        </a:rPr>
                        <a:t>The exit plan is built during onboarding to ensure minimal operational disruptions during vendor termination</a:t>
                      </a: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98926426"/>
                  </a:ext>
                </a:extLst>
              </a:tr>
              <a:tr h="1475969">
                <a:tc>
                  <a:txBody>
                    <a:bodyPr/>
                    <a:lstStyle/>
                    <a:p>
                      <a:pPr marL="0" algn="l" defTabSz="914400" rtl="0" eaLnBrk="1" latinLnBrk="0" hangingPunct="1"/>
                      <a:r>
                        <a:rPr lang="en-US" sz="1600" b="0" kern="1200" dirty="0">
                          <a:solidFill>
                            <a:schemeClr val="tx1"/>
                          </a:solidFill>
                          <a:latin typeface="Segoe UI" panose="020B0502040204020203" pitchFamily="34" charset="0"/>
                          <a:ea typeface="+mn-ea"/>
                          <a:cs typeface="Segoe UI" panose="020B0502040204020203" pitchFamily="34" charset="0"/>
                        </a:rPr>
                        <a:t>Ex: Limited view and understanding of vendor risk across the organization</a:t>
                      </a:r>
                      <a:endParaRPr lang="en-US" sz="1600" dirty="0">
                        <a:latin typeface="Segoe UI" panose="020B0502040204020203" pitchFamily="34" charset="0"/>
                        <a:cs typeface="Segoe UI" panose="020B0502040204020203" pitchFamily="34" charset="0"/>
                      </a:endParaRP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D2">
                        <a:alpha val="4907"/>
                      </a:srgbClr>
                    </a:solidFill>
                  </a:tcPr>
                </a:tc>
                <a:tc>
                  <a:txBody>
                    <a:bodyPr/>
                    <a:lstStyle/>
                    <a:p>
                      <a:pPr marL="285750" indent="-285750">
                        <a:buFont typeface="Arial" panose="020B0604020202020204" pitchFamily="34" charset="0"/>
                        <a:buChar char="•"/>
                      </a:pPr>
                      <a:r>
                        <a:rPr lang="en-US" sz="1600">
                          <a:latin typeface="Segoe UI" panose="020B0502040204020203" pitchFamily="34" charset="0"/>
                          <a:cs typeface="Segoe UI" panose="020B0502040204020203" pitchFamily="34" charset="0"/>
                        </a:rPr>
                        <a:t>Risk assessments are performed before vendor selection and periodically after contract is signed to identify any new or emerging risks</a:t>
                      </a:r>
                    </a:p>
                    <a:p>
                      <a:pPr marL="285750" indent="-285750">
                        <a:buFont typeface="Arial" panose="020B0604020202020204" pitchFamily="34" charset="0"/>
                        <a:buChar char="•"/>
                      </a:pPr>
                      <a:r>
                        <a:rPr lang="en-US" sz="1600">
                          <a:latin typeface="Segoe UI" panose="020B0502040204020203" pitchFamily="34" charset="0"/>
                          <a:cs typeface="Segoe UI" panose="020B0502040204020203" pitchFamily="34" charset="0"/>
                        </a:rPr>
                        <a:t>Reporting to the board and senior management supports better decision making about the organization’s risk appetite</a:t>
                      </a: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D2">
                        <a:alpha val="4907"/>
                      </a:srgbClr>
                    </a:solidFill>
                  </a:tcPr>
                </a:tc>
                <a:extLst>
                  <a:ext uri="{0D108BD9-81ED-4DB2-BD59-A6C34878D82A}">
                    <a16:rowId xmlns:a16="http://schemas.microsoft.com/office/drawing/2014/main" val="766445739"/>
                  </a:ext>
                </a:extLst>
              </a:tr>
              <a:tr h="854508">
                <a:tc>
                  <a:txBody>
                    <a:bodyPr/>
                    <a:lstStyle/>
                    <a:p>
                      <a:r>
                        <a:rPr lang="en-US" sz="1600">
                          <a:solidFill>
                            <a:srgbClr val="FF0000"/>
                          </a:solidFill>
                          <a:latin typeface="Segoe UI" panose="020B0502040204020203" pitchFamily="34" charset="0"/>
                          <a:cs typeface="Segoe UI" panose="020B0502040204020203" pitchFamily="34" charset="0"/>
                        </a:rPr>
                        <a:t>[insert a challenge that’s specific to your organization]</a:t>
                      </a: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FF0000"/>
                          </a:solidFill>
                          <a:latin typeface="Segoe UI" panose="020B0502040204020203" pitchFamily="34" charset="0"/>
                          <a:cs typeface="Segoe UI" panose="020B0502040204020203" pitchFamily="34" charset="0"/>
                        </a:rPr>
                        <a:t>[insert one or more examples of how third-party risk management can provide benefits or value]</a:t>
                      </a: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24327021"/>
                  </a:ext>
                </a:extLst>
              </a:tr>
            </a:tbl>
          </a:graphicData>
        </a:graphic>
      </p:graphicFrame>
      <p:sp>
        <p:nvSpPr>
          <p:cNvPr id="5" name="Rectangle 4">
            <a:extLst>
              <a:ext uri="{FF2B5EF4-FFF2-40B4-BE49-F238E27FC236}">
                <a16:creationId xmlns:a16="http://schemas.microsoft.com/office/drawing/2014/main" id="{3FA9C040-B851-43E3-9F5E-7DD81E9D0BDB}"/>
              </a:ext>
            </a:extLst>
          </p:cNvPr>
          <p:cNvSpPr/>
          <p:nvPr/>
        </p:nvSpPr>
        <p:spPr>
          <a:xfrm>
            <a:off x="0" y="0"/>
            <a:ext cx="12192000" cy="1138432"/>
          </a:xfrm>
          <a:prstGeom prst="rect">
            <a:avLst/>
          </a:prstGeom>
          <a:solidFill>
            <a:srgbClr val="031C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panose="020B0604020202020204" pitchFamily="34" charset="0"/>
            </a:endParaRPr>
          </a:p>
        </p:txBody>
      </p:sp>
      <p:sp>
        <p:nvSpPr>
          <p:cNvPr id="3" name="TextBox 2">
            <a:extLst>
              <a:ext uri="{FF2B5EF4-FFF2-40B4-BE49-F238E27FC236}">
                <a16:creationId xmlns:a16="http://schemas.microsoft.com/office/drawing/2014/main" id="{9A7F5290-6C15-3442-1C1A-32B7FCABEC9D}"/>
              </a:ext>
            </a:extLst>
          </p:cNvPr>
          <p:cNvSpPr txBox="1"/>
          <p:nvPr/>
        </p:nvSpPr>
        <p:spPr>
          <a:xfrm>
            <a:off x="712550" y="92162"/>
            <a:ext cx="9208964" cy="954107"/>
          </a:xfrm>
          <a:prstGeom prst="rect">
            <a:avLst/>
          </a:prstGeom>
          <a:noFill/>
        </p:spPr>
        <p:txBody>
          <a:bodyPr wrap="square" rtlCol="0">
            <a:spAutoFit/>
          </a:bodyPr>
          <a:lstStyle/>
          <a:p>
            <a:r>
              <a:rPr lang="en-US" sz="2800" b="1" dirty="0">
                <a:solidFill>
                  <a:schemeClr val="bg1"/>
                </a:solidFill>
                <a:latin typeface="Segoe UI" panose="020B0502040204020203" pitchFamily="34" charset="0"/>
                <a:cs typeface="Segoe UI" panose="020B0502040204020203" pitchFamily="34" charset="0"/>
              </a:rPr>
              <a:t>How Operational Teams Can Benefit from </a:t>
            </a:r>
          </a:p>
          <a:p>
            <a:r>
              <a:rPr lang="en-US" sz="2800" b="1" dirty="0">
                <a:solidFill>
                  <a:schemeClr val="bg1"/>
                </a:solidFill>
                <a:latin typeface="Segoe UI" panose="020B0502040204020203" pitchFamily="34" charset="0"/>
                <a:cs typeface="Segoe UI" panose="020B0502040204020203" pitchFamily="34" charset="0"/>
              </a:rPr>
              <a:t>Third-Party Risk Management – Template </a:t>
            </a:r>
          </a:p>
        </p:txBody>
      </p:sp>
      <p:sp>
        <p:nvSpPr>
          <p:cNvPr id="4" name="Slide Number Placeholder 3">
            <a:extLst>
              <a:ext uri="{FF2B5EF4-FFF2-40B4-BE49-F238E27FC236}">
                <a16:creationId xmlns:a16="http://schemas.microsoft.com/office/drawing/2014/main" id="{73374E47-5F14-5FD5-AC3E-7751A691CCE3}"/>
              </a:ext>
            </a:extLst>
          </p:cNvPr>
          <p:cNvSpPr>
            <a:spLocks noGrp="1"/>
          </p:cNvSpPr>
          <p:nvPr>
            <p:ph type="sldNum" sz="quarter" idx="12"/>
          </p:nvPr>
        </p:nvSpPr>
        <p:spPr/>
        <p:txBody>
          <a:bodyPr/>
          <a:lstStyle/>
          <a:p>
            <a:fld id="{BE42C48A-6ED1-1844-AB48-A670D08148BE}" type="slidenum">
              <a:rPr lang="en-US" smtClean="0"/>
              <a:t>13</a:t>
            </a:fld>
            <a:endParaRPr lang="en-US" dirty="0"/>
          </a:p>
        </p:txBody>
      </p:sp>
    </p:spTree>
    <p:extLst>
      <p:ext uri="{BB962C8B-B14F-4D97-AF65-F5344CB8AC3E}">
        <p14:creationId xmlns:p14="http://schemas.microsoft.com/office/powerpoint/2010/main" val="26779377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3">
            <a:extLst>
              <a:ext uri="{FF2B5EF4-FFF2-40B4-BE49-F238E27FC236}">
                <a16:creationId xmlns:a16="http://schemas.microsoft.com/office/drawing/2014/main" id="{3B715657-BEED-729F-544E-7C9DA772F4D5}"/>
              </a:ext>
            </a:extLst>
          </p:cNvPr>
          <p:cNvSpPr txBox="1">
            <a:spLocks/>
          </p:cNvSpPr>
          <p:nvPr/>
        </p:nvSpPr>
        <p:spPr>
          <a:xfrm>
            <a:off x="840690" y="1537950"/>
            <a:ext cx="10317167" cy="4278094"/>
          </a:xfrm>
          <a:prstGeom prst="rect">
            <a:avLst/>
          </a:prstGeom>
        </p:spPr>
        <p:txBody>
          <a:bodyPr wrap="square" lIns="0" tIns="0" rIns="0" bIns="0" anchor="t">
            <a:spAutoFit/>
          </a:bodyPr>
          <a:lstStyle>
            <a:lvl1pPr marL="338630" indent="-338630" algn="l" defTabSz="451507" rtl="0" eaLnBrk="1" latinLnBrk="0" hangingPunct="1">
              <a:spcBef>
                <a:spcPct val="20000"/>
              </a:spcBef>
              <a:buFont typeface="Arial"/>
              <a:buChar char="•"/>
              <a:defRPr sz="3160" kern="1200">
                <a:solidFill>
                  <a:schemeClr val="tx1"/>
                </a:solidFill>
                <a:latin typeface="+mn-lt"/>
                <a:ea typeface="+mn-ea"/>
                <a:cs typeface="+mn-cs"/>
              </a:defRPr>
            </a:lvl1pPr>
            <a:lvl2pPr marL="733697" indent="-282191" algn="l" defTabSz="451507" rtl="0" eaLnBrk="1" latinLnBrk="0" hangingPunct="1">
              <a:spcBef>
                <a:spcPct val="20000"/>
              </a:spcBef>
              <a:buFont typeface="Arial"/>
              <a:buChar char="–"/>
              <a:defRPr sz="2764" kern="1200">
                <a:solidFill>
                  <a:schemeClr val="tx1"/>
                </a:solidFill>
                <a:latin typeface="+mn-lt"/>
                <a:ea typeface="+mn-ea"/>
                <a:cs typeface="+mn-cs"/>
              </a:defRPr>
            </a:lvl2pPr>
            <a:lvl3pPr marL="1128764" indent="-225753" algn="l" defTabSz="451507" rtl="0" eaLnBrk="1" latinLnBrk="0" hangingPunct="1">
              <a:spcBef>
                <a:spcPct val="20000"/>
              </a:spcBef>
              <a:buFont typeface="Arial"/>
              <a:buChar char="•"/>
              <a:defRPr sz="2371" kern="1200">
                <a:solidFill>
                  <a:schemeClr val="tx1"/>
                </a:solidFill>
                <a:latin typeface="+mn-lt"/>
                <a:ea typeface="+mn-ea"/>
                <a:cs typeface="+mn-cs"/>
              </a:defRPr>
            </a:lvl3pPr>
            <a:lvl4pPr marL="1580271" indent="-225753" algn="l" defTabSz="451507" rtl="0" eaLnBrk="1" latinLnBrk="0" hangingPunct="1">
              <a:spcBef>
                <a:spcPct val="20000"/>
              </a:spcBef>
              <a:buFont typeface="Arial"/>
              <a:buChar char="–"/>
              <a:defRPr sz="1976" kern="1200">
                <a:solidFill>
                  <a:schemeClr val="tx1"/>
                </a:solidFill>
                <a:latin typeface="+mn-lt"/>
                <a:ea typeface="+mn-ea"/>
                <a:cs typeface="+mn-cs"/>
              </a:defRPr>
            </a:lvl4pPr>
            <a:lvl5pPr marL="2031777" indent="-225753" algn="l" defTabSz="451507" rtl="0" eaLnBrk="1" latinLnBrk="0" hangingPunct="1">
              <a:spcBef>
                <a:spcPct val="20000"/>
              </a:spcBef>
              <a:buFont typeface="Arial"/>
              <a:buChar char="»"/>
              <a:defRPr sz="1976" kern="1200">
                <a:solidFill>
                  <a:schemeClr val="tx1"/>
                </a:solidFill>
                <a:latin typeface="+mn-lt"/>
                <a:ea typeface="+mn-ea"/>
                <a:cs typeface="+mn-cs"/>
              </a:defRPr>
            </a:lvl5pPr>
            <a:lvl6pPr marL="2483282" indent="-225753" algn="l" defTabSz="451507" rtl="0" eaLnBrk="1" latinLnBrk="0" hangingPunct="1">
              <a:spcBef>
                <a:spcPct val="20000"/>
              </a:spcBef>
              <a:buFont typeface="Arial"/>
              <a:buChar char="•"/>
              <a:defRPr sz="1976" kern="1200">
                <a:solidFill>
                  <a:schemeClr val="tx1"/>
                </a:solidFill>
                <a:latin typeface="+mn-lt"/>
                <a:ea typeface="+mn-ea"/>
                <a:cs typeface="+mn-cs"/>
              </a:defRPr>
            </a:lvl6pPr>
            <a:lvl7pPr marL="2934788" indent="-225753" algn="l" defTabSz="451507" rtl="0" eaLnBrk="1" latinLnBrk="0" hangingPunct="1">
              <a:spcBef>
                <a:spcPct val="20000"/>
              </a:spcBef>
              <a:buFont typeface="Arial"/>
              <a:buChar char="•"/>
              <a:defRPr sz="1976" kern="1200">
                <a:solidFill>
                  <a:schemeClr val="tx1"/>
                </a:solidFill>
                <a:latin typeface="+mn-lt"/>
                <a:ea typeface="+mn-ea"/>
                <a:cs typeface="+mn-cs"/>
              </a:defRPr>
            </a:lvl7pPr>
            <a:lvl8pPr marL="3386295" indent="-225753" algn="l" defTabSz="451507" rtl="0" eaLnBrk="1" latinLnBrk="0" hangingPunct="1">
              <a:spcBef>
                <a:spcPct val="20000"/>
              </a:spcBef>
              <a:buFont typeface="Arial"/>
              <a:buChar char="•"/>
              <a:defRPr sz="1976" kern="1200">
                <a:solidFill>
                  <a:schemeClr val="tx1"/>
                </a:solidFill>
                <a:latin typeface="+mn-lt"/>
                <a:ea typeface="+mn-ea"/>
                <a:cs typeface="+mn-cs"/>
              </a:defRPr>
            </a:lvl8pPr>
            <a:lvl9pPr marL="3837799" indent="-225753" algn="l" defTabSz="451507" rtl="0" eaLnBrk="1" latinLnBrk="0" hangingPunct="1">
              <a:spcBef>
                <a:spcPct val="20000"/>
              </a:spcBef>
              <a:buFont typeface="Arial"/>
              <a:buChar char="•"/>
              <a:defRPr sz="1976" kern="1200">
                <a:solidFill>
                  <a:schemeClr val="tx1"/>
                </a:solidFill>
                <a:latin typeface="+mn-lt"/>
                <a:ea typeface="+mn-ea"/>
                <a:cs typeface="+mn-cs"/>
              </a:defRPr>
            </a:lvl9pPr>
          </a:lstStyle>
          <a:p>
            <a:pPr marL="0" marR="0" lvl="0" indent="0" fontAlgn="base">
              <a:spcBef>
                <a:spcPts val="0"/>
              </a:spcBef>
              <a:spcAft>
                <a:spcPts val="600"/>
              </a:spcAft>
              <a:buNone/>
            </a:pPr>
            <a:r>
              <a:rPr lang="en-US" sz="1800" b="1" dirty="0">
                <a:latin typeface="Segoe UI"/>
                <a:ea typeface="Times New Roman" panose="02020603050405020304" pitchFamily="18" charset="0"/>
                <a:cs typeface="Segoe UI"/>
              </a:rPr>
              <a:t>V</a:t>
            </a:r>
            <a:r>
              <a:rPr lang="en-US" sz="1800" b="1" dirty="0">
                <a:effectLst/>
                <a:latin typeface="Segoe UI"/>
                <a:ea typeface="Times New Roman" panose="02020603050405020304" pitchFamily="18" charset="0"/>
                <a:cs typeface="Segoe UI"/>
              </a:rPr>
              <a:t>alue of third-party risk management for Cybersecurity and Information Security:</a:t>
            </a:r>
          </a:p>
          <a:p>
            <a:pPr marL="0" marR="0" lvl="0" indent="0" fontAlgn="base">
              <a:spcBef>
                <a:spcPts val="0"/>
              </a:spcBef>
              <a:spcAft>
                <a:spcPts val="600"/>
              </a:spcAft>
              <a:buNone/>
            </a:pPr>
            <a:endParaRPr lang="en-US" sz="1600" b="1" dirty="0">
              <a:effectLst/>
              <a:latin typeface="Segoe UI" panose="020B0502040204020203" pitchFamily="34" charset="0"/>
              <a:ea typeface="Times New Roman" panose="02020603050405020304" pitchFamily="18" charset="0"/>
              <a:cs typeface="Segoe UI" panose="020B0502040204020203" pitchFamily="34" charset="0"/>
            </a:endParaRPr>
          </a:p>
          <a:p>
            <a:pPr marL="342900" marR="0" lvl="0" indent="-342900" fontAlgn="base">
              <a:spcBef>
                <a:spcPts val="0"/>
              </a:spcBef>
              <a:spcAft>
                <a:spcPts val="600"/>
              </a:spcAft>
              <a:buFont typeface="Symbol" panose="05050102010706020507" pitchFamily="18" charset="2"/>
              <a:buChar char=""/>
            </a:pPr>
            <a:r>
              <a:rPr lang="en-US" sz="1600" b="1" dirty="0">
                <a:latin typeface="Segoe UI"/>
                <a:ea typeface="Calibri"/>
                <a:cs typeface="Segoe UI"/>
              </a:rPr>
              <a:t>Safeguards customer data by:</a:t>
            </a:r>
          </a:p>
          <a:p>
            <a:pPr marL="733425" lvl="1" indent="-281940" fontAlgn="base">
              <a:spcBef>
                <a:spcPts val="0"/>
              </a:spcBef>
              <a:spcAft>
                <a:spcPts val="600"/>
              </a:spcAft>
            </a:pPr>
            <a:r>
              <a:rPr lang="en-US" sz="1600" dirty="0">
                <a:latin typeface="Segoe UI"/>
                <a:ea typeface="Calibri"/>
                <a:cs typeface="Segoe UI"/>
              </a:rPr>
              <a:t>Increasing visibility into a vendor’s security practices</a:t>
            </a:r>
          </a:p>
          <a:p>
            <a:pPr marL="733425" lvl="1" indent="-281940" fontAlgn="base">
              <a:spcBef>
                <a:spcPts val="0"/>
              </a:spcBef>
              <a:spcAft>
                <a:spcPts val="600"/>
              </a:spcAft>
            </a:pPr>
            <a:r>
              <a:rPr lang="en-US" sz="1600" dirty="0">
                <a:latin typeface="Segoe UI"/>
                <a:ea typeface="Calibri"/>
                <a:cs typeface="Segoe UI"/>
              </a:rPr>
              <a:t>Ensuring vendors have effective controls in place to protect our customers' data</a:t>
            </a:r>
          </a:p>
          <a:p>
            <a:pPr marL="451485" lvl="1" indent="0" fontAlgn="base">
              <a:spcBef>
                <a:spcPts val="0"/>
              </a:spcBef>
              <a:spcAft>
                <a:spcPts val="600"/>
              </a:spcAft>
              <a:buNone/>
            </a:pPr>
            <a:endParaRPr lang="en-US" sz="1600" dirty="0">
              <a:latin typeface="Segoe UI" panose="020B0502040204020203" pitchFamily="34" charset="0"/>
              <a:ea typeface="Calibri" panose="020F0502020204030204" pitchFamily="34" charset="0"/>
              <a:cs typeface="Segoe UI" panose="020B0502040204020203" pitchFamily="34" charset="0"/>
            </a:endParaRPr>
          </a:p>
          <a:p>
            <a:pPr marL="342900" indent="-342900" fontAlgn="base">
              <a:spcBef>
                <a:spcPts val="0"/>
              </a:spcBef>
              <a:spcAft>
                <a:spcPts val="600"/>
              </a:spcAft>
              <a:buFont typeface="Symbol" panose="05050102010706020507" pitchFamily="18" charset="2"/>
              <a:buChar char=""/>
            </a:pPr>
            <a:r>
              <a:rPr lang="en-US" sz="1600" b="1" dirty="0">
                <a:latin typeface="Segoe UI"/>
                <a:ea typeface="Calibri"/>
                <a:cs typeface="Segoe UI"/>
              </a:rPr>
              <a:t>Helps identify poor cybersecurity practices which can further enable: </a:t>
            </a:r>
            <a:endParaRPr lang="en-US" sz="1600" b="1" dirty="0">
              <a:latin typeface="Segoe UI" panose="020B0502040204020203" pitchFamily="34" charset="0"/>
              <a:ea typeface="Calibri"/>
              <a:cs typeface="Segoe UI" panose="020B0502040204020203" pitchFamily="34" charset="0"/>
            </a:endParaRPr>
          </a:p>
          <a:p>
            <a:pPr marL="733425" lvl="1" indent="-281940" fontAlgn="base">
              <a:spcBef>
                <a:spcPts val="0"/>
              </a:spcBef>
              <a:spcAft>
                <a:spcPts val="600"/>
              </a:spcAft>
            </a:pPr>
            <a:r>
              <a:rPr lang="en-US" sz="1600" dirty="0">
                <a:latin typeface="Segoe UI"/>
                <a:ea typeface="Calibri"/>
                <a:cs typeface="Segoe UI"/>
              </a:rPr>
              <a:t>Better vendor selection, reducing exposure to cyber risk</a:t>
            </a:r>
          </a:p>
          <a:p>
            <a:pPr marL="733425" lvl="1" indent="-281940" fontAlgn="base">
              <a:spcBef>
                <a:spcPts val="0"/>
              </a:spcBef>
              <a:spcAft>
                <a:spcPts val="600"/>
              </a:spcAft>
            </a:pPr>
            <a:r>
              <a:rPr lang="en-US" sz="1600" dirty="0">
                <a:latin typeface="Segoe UI"/>
                <a:ea typeface="Calibri"/>
                <a:cs typeface="Segoe UI"/>
              </a:rPr>
              <a:t>Justifications for contract termination</a:t>
            </a:r>
            <a:endParaRPr lang="en-US" sz="1600" dirty="0">
              <a:effectLst/>
              <a:latin typeface="Segoe UI" panose="020B0502040204020203" pitchFamily="34" charset="0"/>
              <a:ea typeface="Times New Roman" panose="02020603050405020304" pitchFamily="18" charset="0"/>
              <a:cs typeface="Segoe UI" panose="020B0502040204020203" pitchFamily="34" charset="0"/>
            </a:endParaRPr>
          </a:p>
          <a:p>
            <a:pPr marL="0" marR="0" lvl="0" indent="0" fontAlgn="base">
              <a:spcBef>
                <a:spcPts val="0"/>
              </a:spcBef>
              <a:spcAft>
                <a:spcPts val="600"/>
              </a:spcAft>
              <a:buNone/>
            </a:pPr>
            <a:endParaRPr lang="en-US" sz="1600" dirty="0">
              <a:latin typeface="Segoe UI" panose="020B0502040204020203" pitchFamily="34" charset="0"/>
              <a:ea typeface="Times New Roman" panose="02020603050405020304" pitchFamily="18" charset="0"/>
              <a:cs typeface="Segoe UI" panose="020B0502040204020203" pitchFamily="34" charset="0"/>
            </a:endParaRPr>
          </a:p>
          <a:p>
            <a:pPr marL="0" marR="0" lvl="0" indent="0" fontAlgn="base">
              <a:spcBef>
                <a:spcPts val="0"/>
              </a:spcBef>
              <a:spcAft>
                <a:spcPts val="600"/>
              </a:spcAft>
              <a:buNone/>
            </a:pPr>
            <a:r>
              <a:rPr lang="en-US" sz="1600" b="1" dirty="0">
                <a:latin typeface="Segoe UI"/>
                <a:ea typeface="Times New Roman" panose="02020603050405020304" pitchFamily="18" charset="0"/>
                <a:cs typeface="Segoe UI"/>
              </a:rPr>
              <a:t>Cybersecurity and Information Security ROI of third-party risk management: </a:t>
            </a:r>
            <a:r>
              <a:rPr lang="en-US" sz="1600" dirty="0">
                <a:latin typeface="Segoe UI"/>
                <a:ea typeface="Times New Roman" panose="02020603050405020304" pitchFamily="18" charset="0"/>
                <a:cs typeface="Segoe UI"/>
              </a:rPr>
              <a:t>Mitigates cybersecurity risk and helps avoid legal fees, settlements, and reputational harm.</a:t>
            </a:r>
          </a:p>
          <a:p>
            <a:pPr marL="0" marR="0" lvl="0" indent="0" fontAlgn="base">
              <a:spcBef>
                <a:spcPts val="0"/>
              </a:spcBef>
              <a:spcAft>
                <a:spcPts val="600"/>
              </a:spcAft>
              <a:buNone/>
            </a:pPr>
            <a:endParaRPr lang="en-US" sz="1200" dirty="0">
              <a:latin typeface="Segoe UI" panose="020B0502040204020203" pitchFamily="34" charset="0"/>
              <a:ea typeface="Times New Roman" panose="02020603050405020304" pitchFamily="18" charset="0"/>
              <a:cs typeface="Segoe UI" panose="020B0502040204020203" pitchFamily="34" charset="0"/>
            </a:endParaRPr>
          </a:p>
          <a:p>
            <a:pPr marL="0" marR="0" lvl="0" indent="0" fontAlgn="base">
              <a:spcBef>
                <a:spcPts val="0"/>
              </a:spcBef>
              <a:spcAft>
                <a:spcPts val="600"/>
              </a:spcAft>
              <a:buNone/>
            </a:pPr>
            <a:endParaRPr lang="en-US" sz="1200" dirty="0">
              <a:latin typeface="Segoe UI" panose="020B0502040204020203" pitchFamily="34" charset="0"/>
              <a:ea typeface="Times New Roman" panose="02020603050405020304" pitchFamily="18" charset="0"/>
              <a:cs typeface="Segoe UI" panose="020B0502040204020203" pitchFamily="34" charset="0"/>
            </a:endParaRPr>
          </a:p>
        </p:txBody>
      </p:sp>
      <p:sp>
        <p:nvSpPr>
          <p:cNvPr id="2" name="Rectangle 1">
            <a:extLst>
              <a:ext uri="{FF2B5EF4-FFF2-40B4-BE49-F238E27FC236}">
                <a16:creationId xmlns:a16="http://schemas.microsoft.com/office/drawing/2014/main" id="{931566CA-BFDA-0D5A-A296-A4D3404510C4}"/>
              </a:ext>
            </a:extLst>
          </p:cNvPr>
          <p:cNvSpPr/>
          <p:nvPr/>
        </p:nvSpPr>
        <p:spPr>
          <a:xfrm>
            <a:off x="0" y="0"/>
            <a:ext cx="12192000" cy="1138432"/>
          </a:xfrm>
          <a:prstGeom prst="rect">
            <a:avLst/>
          </a:prstGeom>
          <a:solidFill>
            <a:srgbClr val="031C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panose="020B0604020202020204" pitchFamily="34" charset="0"/>
            </a:endParaRPr>
          </a:p>
        </p:txBody>
      </p:sp>
      <p:sp>
        <p:nvSpPr>
          <p:cNvPr id="3" name="TextBox 2">
            <a:extLst>
              <a:ext uri="{FF2B5EF4-FFF2-40B4-BE49-F238E27FC236}">
                <a16:creationId xmlns:a16="http://schemas.microsoft.com/office/drawing/2014/main" id="{BB23807A-4A34-A544-9677-E6F4774A48EF}"/>
              </a:ext>
            </a:extLst>
          </p:cNvPr>
          <p:cNvSpPr txBox="1"/>
          <p:nvPr/>
        </p:nvSpPr>
        <p:spPr>
          <a:xfrm>
            <a:off x="703694" y="92162"/>
            <a:ext cx="7948343" cy="954107"/>
          </a:xfrm>
          <a:prstGeom prst="rect">
            <a:avLst/>
          </a:prstGeom>
          <a:noFill/>
        </p:spPr>
        <p:txBody>
          <a:bodyPr wrap="square" rtlCol="0">
            <a:spAutoFit/>
          </a:bodyPr>
          <a:lstStyle/>
          <a:p>
            <a:r>
              <a:rPr lang="en-US" sz="2800" b="1" dirty="0">
                <a:solidFill>
                  <a:schemeClr val="bg1"/>
                </a:solidFill>
                <a:latin typeface="Segoe UI" panose="020B0502040204020203" pitchFamily="34" charset="0"/>
                <a:cs typeface="Segoe UI" panose="020B0502040204020203" pitchFamily="34" charset="0"/>
              </a:rPr>
              <a:t>Cybersecurity and Information Security Value of Third-Party Risk Management</a:t>
            </a:r>
          </a:p>
        </p:txBody>
      </p:sp>
      <p:sp>
        <p:nvSpPr>
          <p:cNvPr id="4" name="Slide Number Placeholder 3">
            <a:extLst>
              <a:ext uri="{FF2B5EF4-FFF2-40B4-BE49-F238E27FC236}">
                <a16:creationId xmlns:a16="http://schemas.microsoft.com/office/drawing/2014/main" id="{C8BEFFFA-2F88-920A-6F36-853933D21819}"/>
              </a:ext>
            </a:extLst>
          </p:cNvPr>
          <p:cNvSpPr>
            <a:spLocks noGrp="1"/>
          </p:cNvSpPr>
          <p:nvPr>
            <p:ph type="sldNum" sz="quarter" idx="12"/>
          </p:nvPr>
        </p:nvSpPr>
        <p:spPr/>
        <p:txBody>
          <a:bodyPr/>
          <a:lstStyle/>
          <a:p>
            <a:fld id="{BE42C48A-6ED1-1844-AB48-A670D08148BE}" type="slidenum">
              <a:rPr lang="en-US" smtClean="0"/>
              <a:t>14</a:t>
            </a:fld>
            <a:endParaRPr lang="en-US" dirty="0"/>
          </a:p>
        </p:txBody>
      </p:sp>
    </p:spTree>
    <p:extLst>
      <p:ext uri="{BB962C8B-B14F-4D97-AF65-F5344CB8AC3E}">
        <p14:creationId xmlns:p14="http://schemas.microsoft.com/office/powerpoint/2010/main" val="4272208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28ACFB-CF9B-53D4-5F09-DAEDFCC4E2DB}"/>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3F9EC37-AF86-15A4-2C62-9582CDEA0F7D}"/>
              </a:ext>
            </a:extLst>
          </p:cNvPr>
          <p:cNvGraphicFramePr>
            <a:graphicFrameLocks noGrp="1"/>
          </p:cNvGraphicFramePr>
          <p:nvPr>
            <p:extLst>
              <p:ext uri="{D42A27DB-BD31-4B8C-83A1-F6EECF244321}">
                <p14:modId xmlns:p14="http://schemas.microsoft.com/office/powerpoint/2010/main" val="3154513418"/>
              </p:ext>
            </p:extLst>
          </p:nvPr>
        </p:nvGraphicFramePr>
        <p:xfrm>
          <a:off x="646462" y="1698171"/>
          <a:ext cx="10899076" cy="4621337"/>
        </p:xfrm>
        <a:graphic>
          <a:graphicData uri="http://schemas.openxmlformats.org/drawingml/2006/table">
            <a:tbl>
              <a:tblPr firstRow="1">
                <a:tableStyleId>{5C22544A-7EE6-4342-B048-85BDC9FD1C3A}</a:tableStyleId>
              </a:tblPr>
              <a:tblGrid>
                <a:gridCol w="3086294">
                  <a:extLst>
                    <a:ext uri="{9D8B030D-6E8A-4147-A177-3AD203B41FA5}">
                      <a16:colId xmlns:a16="http://schemas.microsoft.com/office/drawing/2014/main" val="3243948117"/>
                    </a:ext>
                  </a:extLst>
                </a:gridCol>
                <a:gridCol w="7812782">
                  <a:extLst>
                    <a:ext uri="{9D8B030D-6E8A-4147-A177-3AD203B41FA5}">
                      <a16:colId xmlns:a16="http://schemas.microsoft.com/office/drawing/2014/main" val="2336501155"/>
                    </a:ext>
                  </a:extLst>
                </a:gridCol>
              </a:tblGrid>
              <a:tr h="859199">
                <a:tc>
                  <a:txBody>
                    <a:bodyPr/>
                    <a:lstStyle/>
                    <a:p>
                      <a:r>
                        <a:rPr lang="en-US" dirty="0">
                          <a:solidFill>
                            <a:schemeClr val="tx1"/>
                          </a:solidFill>
                          <a:latin typeface="Segoe UI" panose="020B0502040204020203" pitchFamily="34" charset="0"/>
                          <a:cs typeface="Segoe UI" panose="020B0502040204020203" pitchFamily="34" charset="0"/>
                        </a:rPr>
                        <a:t>Current Challenges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D2">
                        <a:alpha val="20000"/>
                      </a:srgbClr>
                    </a:solidFill>
                  </a:tcPr>
                </a:tc>
                <a:tc>
                  <a:txBody>
                    <a:bodyPr/>
                    <a:lstStyle/>
                    <a:p>
                      <a:r>
                        <a:rPr lang="en-US">
                          <a:solidFill>
                            <a:schemeClr val="tx1"/>
                          </a:solidFill>
                          <a:latin typeface="Segoe UI" panose="020B0502040204020203" pitchFamily="34" charset="0"/>
                          <a:cs typeface="Segoe UI" panose="020B0502040204020203" pitchFamily="34" charset="0"/>
                        </a:rPr>
                        <a:t>Benefit &amp; Value of Third-Party Risk Management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D2">
                        <a:alpha val="20000"/>
                      </a:srgbClr>
                    </a:solidFill>
                  </a:tcPr>
                </a:tc>
                <a:extLst>
                  <a:ext uri="{0D108BD9-81ED-4DB2-BD59-A6C34878D82A}">
                    <a16:rowId xmlns:a16="http://schemas.microsoft.com/office/drawing/2014/main" val="2521847121"/>
                  </a:ext>
                </a:extLst>
              </a:tr>
              <a:tr h="1458788">
                <a:tc>
                  <a:txBody>
                    <a:bodyPr/>
                    <a:lstStyle/>
                    <a:p>
                      <a:pPr marL="0" algn="l" defTabSz="914400" rtl="0" eaLnBrk="1" latinLnBrk="0" hangingPunct="1"/>
                      <a:r>
                        <a:rPr lang="en-US" sz="1600" b="0" kern="1200" dirty="0">
                          <a:solidFill>
                            <a:schemeClr val="tx1"/>
                          </a:solidFill>
                          <a:latin typeface="Segoe UI" panose="020B0502040204020203" pitchFamily="34" charset="0"/>
                          <a:ea typeface="+mn-ea"/>
                          <a:cs typeface="Segoe UI" panose="020B0502040204020203" pitchFamily="34" charset="0"/>
                        </a:rPr>
                        <a:t>Ex: Limited understanding of how vendors are protecting customers’ data</a:t>
                      </a: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sz="1600">
                          <a:latin typeface="Segoe UI" panose="020B0502040204020203" pitchFamily="34" charset="0"/>
                          <a:cs typeface="Segoe UI" panose="020B0502040204020203" pitchFamily="34" charset="0"/>
                        </a:rPr>
                        <a:t>Due diligence reviews provide insight into the vendor’s data protection processes and whether they are sufficient</a:t>
                      </a:r>
                    </a:p>
                    <a:p>
                      <a:pPr marL="285750" indent="-285750">
                        <a:buFont typeface="Arial" panose="020B0604020202020204" pitchFamily="34" charset="0"/>
                        <a:buChar char="•"/>
                      </a:pPr>
                      <a:r>
                        <a:rPr lang="en-US" sz="1600">
                          <a:latin typeface="Segoe UI" panose="020B0502040204020203" pitchFamily="34" charset="0"/>
                          <a:cs typeface="Segoe UI" panose="020B0502040204020203" pitchFamily="34" charset="0"/>
                        </a:rPr>
                        <a:t>Contracting may include provisions around data protection that require vendors to comply with your standards </a:t>
                      </a: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98926426"/>
                  </a:ext>
                </a:extLst>
              </a:tr>
              <a:tr h="1458788">
                <a:tc>
                  <a:txBody>
                    <a:bodyPr/>
                    <a:lstStyle/>
                    <a:p>
                      <a:pPr marL="0" algn="l" defTabSz="914400" rtl="0" eaLnBrk="1" latinLnBrk="0" hangingPunct="1"/>
                      <a:r>
                        <a:rPr lang="en-US" sz="1600" b="0" kern="1200" dirty="0">
                          <a:solidFill>
                            <a:schemeClr val="tx1"/>
                          </a:solidFill>
                          <a:latin typeface="Segoe UI" panose="020B0502040204020203" pitchFamily="34" charset="0"/>
                          <a:ea typeface="+mn-ea"/>
                          <a:cs typeface="Segoe UI" panose="020B0502040204020203" pitchFamily="34" charset="0"/>
                        </a:rPr>
                        <a:t>Ex: Organization’s incident response strategy doesn’t address vendor data breaches</a:t>
                      </a:r>
                      <a:endParaRPr lang="en-US" sz="1600" dirty="0">
                        <a:latin typeface="Segoe UI" panose="020B0502040204020203" pitchFamily="34" charset="0"/>
                        <a:cs typeface="Segoe UI" panose="020B0502040204020203" pitchFamily="34" charset="0"/>
                      </a:endParaRP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D2">
                        <a:alpha val="4907"/>
                      </a:srgbClr>
                    </a:solidFill>
                  </a:tcPr>
                </a:tc>
                <a:tc>
                  <a:txBody>
                    <a:bodyPr/>
                    <a:lstStyle/>
                    <a:p>
                      <a:pPr marL="285750" indent="-285750">
                        <a:buFont typeface="Arial" panose="020B0604020202020204" pitchFamily="34" charset="0"/>
                        <a:buChar char="•"/>
                      </a:pPr>
                      <a:r>
                        <a:rPr lang="en-US" sz="1600" dirty="0">
                          <a:latin typeface="Segoe UI" panose="020B0502040204020203" pitchFamily="34" charset="0"/>
                          <a:cs typeface="Segoe UI" panose="020B0502040204020203" pitchFamily="34" charset="0"/>
                        </a:rPr>
                        <a:t>Creating a vendor inventory will identify vendors that have access to the organization’s data or customers’ data</a:t>
                      </a:r>
                    </a:p>
                    <a:p>
                      <a:pPr marL="285750" indent="-285750">
                        <a:buFont typeface="Arial" panose="020B0604020202020204" pitchFamily="34" charset="0"/>
                        <a:buChar char="•"/>
                      </a:pPr>
                      <a:r>
                        <a:rPr lang="en-US" sz="1600" dirty="0">
                          <a:latin typeface="Segoe UI" panose="020B0502040204020203" pitchFamily="34" charset="0"/>
                          <a:cs typeface="Segoe UI" panose="020B0502040204020203" pitchFamily="34" charset="0"/>
                        </a:rPr>
                        <a:t>Vendor risk monitoring and breach notification clauses can help the organization improve its incident response strategy</a:t>
                      </a: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D2">
                        <a:alpha val="4907"/>
                      </a:srgbClr>
                    </a:solidFill>
                  </a:tcPr>
                </a:tc>
                <a:extLst>
                  <a:ext uri="{0D108BD9-81ED-4DB2-BD59-A6C34878D82A}">
                    <a16:rowId xmlns:a16="http://schemas.microsoft.com/office/drawing/2014/main" val="766445739"/>
                  </a:ext>
                </a:extLst>
              </a:tr>
              <a:tr h="844562">
                <a:tc>
                  <a:txBody>
                    <a:bodyPr/>
                    <a:lstStyle/>
                    <a:p>
                      <a:r>
                        <a:rPr lang="en-US" sz="1600">
                          <a:solidFill>
                            <a:srgbClr val="FF0000"/>
                          </a:solidFill>
                          <a:latin typeface="Segoe UI" panose="020B0502040204020203" pitchFamily="34" charset="0"/>
                          <a:cs typeface="Segoe UI" panose="020B0502040204020203" pitchFamily="34" charset="0"/>
                        </a:rPr>
                        <a:t>[insert a challenge that’s specific to your organization]</a:t>
                      </a: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FF0000"/>
                          </a:solidFill>
                          <a:latin typeface="Segoe UI" panose="020B0502040204020203" pitchFamily="34" charset="0"/>
                          <a:cs typeface="Segoe UI" panose="020B0502040204020203" pitchFamily="34" charset="0"/>
                        </a:rPr>
                        <a:t>[insert one or more examples of how third-party risk management can provide benefits or value]</a:t>
                      </a: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24327021"/>
                  </a:ext>
                </a:extLst>
              </a:tr>
            </a:tbl>
          </a:graphicData>
        </a:graphic>
      </p:graphicFrame>
      <p:sp>
        <p:nvSpPr>
          <p:cNvPr id="5" name="Rectangle 4">
            <a:extLst>
              <a:ext uri="{FF2B5EF4-FFF2-40B4-BE49-F238E27FC236}">
                <a16:creationId xmlns:a16="http://schemas.microsoft.com/office/drawing/2014/main" id="{0F292DC9-2336-CE94-0D2A-C3129D4E69C7}"/>
              </a:ext>
            </a:extLst>
          </p:cNvPr>
          <p:cNvSpPr/>
          <p:nvPr/>
        </p:nvSpPr>
        <p:spPr>
          <a:xfrm>
            <a:off x="0" y="0"/>
            <a:ext cx="12192000" cy="1138432"/>
          </a:xfrm>
          <a:prstGeom prst="rect">
            <a:avLst/>
          </a:prstGeom>
          <a:solidFill>
            <a:srgbClr val="031C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panose="020B0604020202020204" pitchFamily="34" charset="0"/>
            </a:endParaRPr>
          </a:p>
        </p:txBody>
      </p:sp>
      <p:sp>
        <p:nvSpPr>
          <p:cNvPr id="3" name="TextBox 2">
            <a:extLst>
              <a:ext uri="{FF2B5EF4-FFF2-40B4-BE49-F238E27FC236}">
                <a16:creationId xmlns:a16="http://schemas.microsoft.com/office/drawing/2014/main" id="{CABEB6C4-5997-07D6-374D-1061D1E6DEC9}"/>
              </a:ext>
            </a:extLst>
          </p:cNvPr>
          <p:cNvSpPr txBox="1"/>
          <p:nvPr/>
        </p:nvSpPr>
        <p:spPr>
          <a:xfrm>
            <a:off x="712550" y="92162"/>
            <a:ext cx="10832988" cy="954107"/>
          </a:xfrm>
          <a:prstGeom prst="rect">
            <a:avLst/>
          </a:prstGeom>
          <a:noFill/>
        </p:spPr>
        <p:txBody>
          <a:bodyPr wrap="square" lIns="91440" tIns="45720" rIns="91440" bIns="45720" rtlCol="0" anchor="t">
            <a:spAutoFit/>
          </a:bodyPr>
          <a:lstStyle/>
          <a:p>
            <a:r>
              <a:rPr lang="en-US" sz="2800" b="1" dirty="0">
                <a:solidFill>
                  <a:schemeClr val="bg1"/>
                </a:solidFill>
                <a:latin typeface="Segoe UI" panose="020B0502040204020203" pitchFamily="34" charset="0"/>
                <a:cs typeface="Segoe UI" panose="020B0502040204020203" pitchFamily="34" charset="0"/>
              </a:rPr>
              <a:t>Cybersecurity and Information Security </a:t>
            </a:r>
          </a:p>
          <a:p>
            <a:r>
              <a:rPr lang="en-US" sz="2800" b="1" dirty="0">
                <a:solidFill>
                  <a:schemeClr val="bg1"/>
                </a:solidFill>
                <a:latin typeface="Segoe UI" panose="020B0502040204020203" pitchFamily="34" charset="0"/>
                <a:cs typeface="Segoe UI" panose="020B0502040204020203" pitchFamily="34" charset="0"/>
              </a:rPr>
              <a:t>Benefits and Value of </a:t>
            </a:r>
            <a:r>
              <a:rPr lang="en-US" sz="2800" b="1" dirty="0">
                <a:solidFill>
                  <a:schemeClr val="bg1"/>
                </a:solidFill>
                <a:latin typeface="Segoe UI"/>
                <a:cs typeface="Segoe UI"/>
              </a:rPr>
              <a:t>Third-Party Risk Management – Template</a:t>
            </a:r>
            <a:endParaRPr lang="en-US" sz="2800" b="1" dirty="0">
              <a:solidFill>
                <a:schemeClr val="bg1"/>
              </a:solidFill>
              <a:latin typeface="Segoe UI" panose="020B0502040204020203" pitchFamily="34" charset="0"/>
              <a:cs typeface="Segoe UI" panose="020B0502040204020203" pitchFamily="34" charset="0"/>
            </a:endParaRPr>
          </a:p>
        </p:txBody>
      </p:sp>
      <p:sp>
        <p:nvSpPr>
          <p:cNvPr id="4" name="Slide Number Placeholder 3">
            <a:extLst>
              <a:ext uri="{FF2B5EF4-FFF2-40B4-BE49-F238E27FC236}">
                <a16:creationId xmlns:a16="http://schemas.microsoft.com/office/drawing/2014/main" id="{3CC15561-F257-41A7-3213-851F400B3CF7}"/>
              </a:ext>
            </a:extLst>
          </p:cNvPr>
          <p:cNvSpPr>
            <a:spLocks noGrp="1"/>
          </p:cNvSpPr>
          <p:nvPr>
            <p:ph type="sldNum" sz="quarter" idx="12"/>
          </p:nvPr>
        </p:nvSpPr>
        <p:spPr/>
        <p:txBody>
          <a:bodyPr/>
          <a:lstStyle/>
          <a:p>
            <a:fld id="{BE42C48A-6ED1-1844-AB48-A670D08148BE}" type="slidenum">
              <a:rPr lang="en-US" smtClean="0"/>
              <a:t>15</a:t>
            </a:fld>
            <a:endParaRPr lang="en-US" dirty="0"/>
          </a:p>
        </p:txBody>
      </p:sp>
    </p:spTree>
    <p:extLst>
      <p:ext uri="{BB962C8B-B14F-4D97-AF65-F5344CB8AC3E}">
        <p14:creationId xmlns:p14="http://schemas.microsoft.com/office/powerpoint/2010/main" val="20732559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3">
            <a:extLst>
              <a:ext uri="{FF2B5EF4-FFF2-40B4-BE49-F238E27FC236}">
                <a16:creationId xmlns:a16="http://schemas.microsoft.com/office/drawing/2014/main" id="{3B715657-BEED-729F-544E-7C9DA772F4D5}"/>
              </a:ext>
            </a:extLst>
          </p:cNvPr>
          <p:cNvSpPr txBox="1">
            <a:spLocks/>
          </p:cNvSpPr>
          <p:nvPr/>
        </p:nvSpPr>
        <p:spPr>
          <a:xfrm>
            <a:off x="878246" y="1676497"/>
            <a:ext cx="9974811" cy="3802901"/>
          </a:xfrm>
          <a:prstGeom prst="rect">
            <a:avLst/>
          </a:prstGeom>
        </p:spPr>
        <p:txBody>
          <a:bodyPr wrap="square" lIns="0" tIns="0" rIns="0" bIns="0" anchor="t">
            <a:spAutoFit/>
          </a:bodyPr>
          <a:lstStyle>
            <a:lvl1pPr marL="338630" indent="-338630" algn="l" defTabSz="451507" rtl="0" eaLnBrk="1" latinLnBrk="0" hangingPunct="1">
              <a:spcBef>
                <a:spcPct val="20000"/>
              </a:spcBef>
              <a:buFont typeface="Arial"/>
              <a:buChar char="•"/>
              <a:defRPr sz="3160" kern="1200">
                <a:solidFill>
                  <a:schemeClr val="tx1"/>
                </a:solidFill>
                <a:latin typeface="+mn-lt"/>
                <a:ea typeface="+mn-ea"/>
                <a:cs typeface="+mn-cs"/>
              </a:defRPr>
            </a:lvl1pPr>
            <a:lvl2pPr marL="733697" indent="-282191" algn="l" defTabSz="451507" rtl="0" eaLnBrk="1" latinLnBrk="0" hangingPunct="1">
              <a:spcBef>
                <a:spcPct val="20000"/>
              </a:spcBef>
              <a:buFont typeface="Arial"/>
              <a:buChar char="–"/>
              <a:defRPr sz="2764" kern="1200">
                <a:solidFill>
                  <a:schemeClr val="tx1"/>
                </a:solidFill>
                <a:latin typeface="+mn-lt"/>
                <a:ea typeface="+mn-ea"/>
                <a:cs typeface="+mn-cs"/>
              </a:defRPr>
            </a:lvl2pPr>
            <a:lvl3pPr marL="1128764" indent="-225753" algn="l" defTabSz="451507" rtl="0" eaLnBrk="1" latinLnBrk="0" hangingPunct="1">
              <a:spcBef>
                <a:spcPct val="20000"/>
              </a:spcBef>
              <a:buFont typeface="Arial"/>
              <a:buChar char="•"/>
              <a:defRPr sz="2371" kern="1200">
                <a:solidFill>
                  <a:schemeClr val="tx1"/>
                </a:solidFill>
                <a:latin typeface="+mn-lt"/>
                <a:ea typeface="+mn-ea"/>
                <a:cs typeface="+mn-cs"/>
              </a:defRPr>
            </a:lvl3pPr>
            <a:lvl4pPr marL="1580271" indent="-225753" algn="l" defTabSz="451507" rtl="0" eaLnBrk="1" latinLnBrk="0" hangingPunct="1">
              <a:spcBef>
                <a:spcPct val="20000"/>
              </a:spcBef>
              <a:buFont typeface="Arial"/>
              <a:buChar char="–"/>
              <a:defRPr sz="1976" kern="1200">
                <a:solidFill>
                  <a:schemeClr val="tx1"/>
                </a:solidFill>
                <a:latin typeface="+mn-lt"/>
                <a:ea typeface="+mn-ea"/>
                <a:cs typeface="+mn-cs"/>
              </a:defRPr>
            </a:lvl4pPr>
            <a:lvl5pPr marL="2031777" indent="-225753" algn="l" defTabSz="451507" rtl="0" eaLnBrk="1" latinLnBrk="0" hangingPunct="1">
              <a:spcBef>
                <a:spcPct val="20000"/>
              </a:spcBef>
              <a:buFont typeface="Arial"/>
              <a:buChar char="»"/>
              <a:defRPr sz="1976" kern="1200">
                <a:solidFill>
                  <a:schemeClr val="tx1"/>
                </a:solidFill>
                <a:latin typeface="+mn-lt"/>
                <a:ea typeface="+mn-ea"/>
                <a:cs typeface="+mn-cs"/>
              </a:defRPr>
            </a:lvl5pPr>
            <a:lvl6pPr marL="2483282" indent="-225753" algn="l" defTabSz="451507" rtl="0" eaLnBrk="1" latinLnBrk="0" hangingPunct="1">
              <a:spcBef>
                <a:spcPct val="20000"/>
              </a:spcBef>
              <a:buFont typeface="Arial"/>
              <a:buChar char="•"/>
              <a:defRPr sz="1976" kern="1200">
                <a:solidFill>
                  <a:schemeClr val="tx1"/>
                </a:solidFill>
                <a:latin typeface="+mn-lt"/>
                <a:ea typeface="+mn-ea"/>
                <a:cs typeface="+mn-cs"/>
              </a:defRPr>
            </a:lvl6pPr>
            <a:lvl7pPr marL="2934788" indent="-225753" algn="l" defTabSz="451507" rtl="0" eaLnBrk="1" latinLnBrk="0" hangingPunct="1">
              <a:spcBef>
                <a:spcPct val="20000"/>
              </a:spcBef>
              <a:buFont typeface="Arial"/>
              <a:buChar char="•"/>
              <a:defRPr sz="1976" kern="1200">
                <a:solidFill>
                  <a:schemeClr val="tx1"/>
                </a:solidFill>
                <a:latin typeface="+mn-lt"/>
                <a:ea typeface="+mn-ea"/>
                <a:cs typeface="+mn-cs"/>
              </a:defRPr>
            </a:lvl7pPr>
            <a:lvl8pPr marL="3386295" indent="-225753" algn="l" defTabSz="451507" rtl="0" eaLnBrk="1" latinLnBrk="0" hangingPunct="1">
              <a:spcBef>
                <a:spcPct val="20000"/>
              </a:spcBef>
              <a:buFont typeface="Arial"/>
              <a:buChar char="•"/>
              <a:defRPr sz="1976" kern="1200">
                <a:solidFill>
                  <a:schemeClr val="tx1"/>
                </a:solidFill>
                <a:latin typeface="+mn-lt"/>
                <a:ea typeface="+mn-ea"/>
                <a:cs typeface="+mn-cs"/>
              </a:defRPr>
            </a:lvl8pPr>
            <a:lvl9pPr marL="3837799" indent="-225753" algn="l" defTabSz="451507" rtl="0" eaLnBrk="1" latinLnBrk="0" hangingPunct="1">
              <a:spcBef>
                <a:spcPct val="20000"/>
              </a:spcBef>
              <a:buFont typeface="Arial"/>
              <a:buChar char="•"/>
              <a:defRPr sz="1976" kern="1200">
                <a:solidFill>
                  <a:schemeClr val="tx1"/>
                </a:solidFill>
                <a:latin typeface="+mn-lt"/>
                <a:ea typeface="+mn-ea"/>
                <a:cs typeface="+mn-cs"/>
              </a:defRPr>
            </a:lvl9pPr>
          </a:lstStyle>
          <a:p>
            <a:pPr marL="0" marR="0" lvl="0" indent="0" fontAlgn="base">
              <a:spcBef>
                <a:spcPts val="0"/>
              </a:spcBef>
              <a:spcAft>
                <a:spcPts val="600"/>
              </a:spcAft>
              <a:buNone/>
            </a:pPr>
            <a:r>
              <a:rPr lang="en-US" sz="1800" b="1" dirty="0">
                <a:latin typeface="Segoe UI" panose="020B0502040204020203" pitchFamily="34" charset="0"/>
                <a:ea typeface="Times New Roman" panose="02020603050405020304" pitchFamily="18" charset="0"/>
                <a:cs typeface="Segoe UI" panose="020B0502040204020203" pitchFamily="34" charset="0"/>
              </a:rPr>
              <a:t>V</a:t>
            </a:r>
            <a:r>
              <a:rPr lang="en-US" sz="1800" b="1" dirty="0">
                <a:effectLst/>
                <a:latin typeface="Segoe UI" panose="020B0502040204020203" pitchFamily="34" charset="0"/>
                <a:ea typeface="Times New Roman" panose="02020603050405020304" pitchFamily="18" charset="0"/>
                <a:cs typeface="Segoe UI" panose="020B0502040204020203" pitchFamily="34" charset="0"/>
              </a:rPr>
              <a:t>alue of third-party risk management for Marketing and Sales:</a:t>
            </a:r>
          </a:p>
          <a:p>
            <a:pPr marL="0" marR="0" lvl="0" indent="0" fontAlgn="base">
              <a:spcBef>
                <a:spcPts val="0"/>
              </a:spcBef>
              <a:spcAft>
                <a:spcPts val="600"/>
              </a:spcAft>
              <a:buNone/>
            </a:pPr>
            <a:endParaRPr lang="en-US" sz="1800" b="1" dirty="0">
              <a:effectLst/>
              <a:latin typeface="Segoe UI" panose="020B0502040204020203" pitchFamily="34" charset="0"/>
              <a:ea typeface="Times New Roman" panose="02020603050405020304" pitchFamily="18" charset="0"/>
              <a:cs typeface="Segoe UI" panose="020B0502040204020203" pitchFamily="34" charset="0"/>
            </a:endParaRPr>
          </a:p>
          <a:p>
            <a:pPr marL="342900" marR="0" lvl="0" indent="-342900">
              <a:lnSpc>
                <a:spcPct val="107000"/>
              </a:lnSpc>
              <a:spcBef>
                <a:spcPts val="0"/>
              </a:spcBef>
              <a:spcAft>
                <a:spcPts val="600"/>
              </a:spcAft>
              <a:buFont typeface="Symbol" panose="05050102010706020507" pitchFamily="18" charset="2"/>
              <a:buChar char=""/>
            </a:pPr>
            <a:r>
              <a:rPr lang="en-US" sz="1600" b="1" kern="100" dirty="0">
                <a:effectLst/>
                <a:latin typeface="Segoe UI" panose="020B0502040204020203" pitchFamily="34" charset="0"/>
                <a:ea typeface="Calibri" panose="020F0502020204030204" pitchFamily="34" charset="0"/>
                <a:cs typeface="Segoe UI" panose="020B0502040204020203" pitchFamily="34" charset="0"/>
              </a:rPr>
              <a:t>Supports the goals of marketing and sales by:</a:t>
            </a:r>
          </a:p>
          <a:p>
            <a:pPr marL="733425" lvl="1" indent="-281940" fontAlgn="base">
              <a:spcBef>
                <a:spcPts val="0"/>
              </a:spcBef>
              <a:spcAft>
                <a:spcPts val="600"/>
              </a:spcAft>
            </a:pPr>
            <a:r>
              <a:rPr lang="en-US" sz="1600" dirty="0">
                <a:latin typeface="Segoe UI"/>
                <a:ea typeface="Calibri" panose="020F0502020204030204" pitchFamily="34" charset="0"/>
                <a:cs typeface="Segoe UI"/>
              </a:rPr>
              <a:t>Improving cybersecurity posture and reducing potential harm to new and existing customers</a:t>
            </a:r>
          </a:p>
          <a:p>
            <a:pPr marL="733425" lvl="1" indent="-281940" fontAlgn="base">
              <a:spcBef>
                <a:spcPts val="0"/>
              </a:spcBef>
              <a:spcAft>
                <a:spcPts val="600"/>
              </a:spcAft>
            </a:pPr>
            <a:r>
              <a:rPr lang="en-US" sz="1600" dirty="0">
                <a:effectLst/>
                <a:latin typeface="Segoe UI" panose="020B0502040204020203" pitchFamily="34" charset="0"/>
                <a:ea typeface="Calibri" panose="020F0502020204030204" pitchFamily="34" charset="0"/>
                <a:cs typeface="Segoe UI" panose="020B0502040204020203" pitchFamily="34" charset="0"/>
              </a:rPr>
              <a:t>Attracting new </a:t>
            </a:r>
            <a:r>
              <a:rPr lang="en-US" sz="1600" dirty="0">
                <a:latin typeface="Segoe UI" panose="020B0502040204020203" pitchFamily="34" charset="0"/>
                <a:ea typeface="Calibri" panose="020F0502020204030204" pitchFamily="34" charset="0"/>
                <a:cs typeface="Segoe UI" panose="020B0502040204020203" pitchFamily="34" charset="0"/>
              </a:rPr>
              <a:t>customers who favor organizations that have strong data security practices in place</a:t>
            </a:r>
          </a:p>
          <a:p>
            <a:pPr marL="451485" lvl="1" indent="0" fontAlgn="base">
              <a:spcBef>
                <a:spcPts val="0"/>
              </a:spcBef>
              <a:spcAft>
                <a:spcPts val="600"/>
              </a:spcAft>
              <a:buNone/>
            </a:pPr>
            <a:endParaRPr lang="en-US" sz="1600" dirty="0">
              <a:effectLst/>
              <a:latin typeface="Segoe UI" panose="020B0502040204020203" pitchFamily="34" charset="0"/>
              <a:ea typeface="Times New Roman" panose="02020603050405020304" pitchFamily="18" charset="0"/>
              <a:cs typeface="Segoe UI" panose="020B0502040204020203" pitchFamily="34" charset="0"/>
            </a:endParaRPr>
          </a:p>
          <a:p>
            <a:pPr marL="342900" marR="0" lvl="0" indent="-342900" fontAlgn="base">
              <a:spcBef>
                <a:spcPts val="0"/>
              </a:spcBef>
              <a:spcAft>
                <a:spcPts val="600"/>
              </a:spcAft>
              <a:buFont typeface="Symbol" panose="05050102010706020507" pitchFamily="18" charset="2"/>
              <a:buChar char=""/>
            </a:pPr>
            <a:r>
              <a:rPr lang="en-US" sz="1600" b="1" dirty="0">
                <a:effectLst/>
                <a:latin typeface="Segoe UI" panose="020B0502040204020203" pitchFamily="34" charset="0"/>
                <a:ea typeface="Times New Roman" panose="02020603050405020304" pitchFamily="18" charset="0"/>
                <a:cs typeface="Segoe UI" panose="020B0502040204020203" pitchFamily="34" charset="0"/>
              </a:rPr>
              <a:t>Protects your reputation by: </a:t>
            </a:r>
          </a:p>
          <a:p>
            <a:pPr marL="733425" lvl="1" indent="-281940" fontAlgn="base">
              <a:spcBef>
                <a:spcPts val="0"/>
              </a:spcBef>
              <a:spcAft>
                <a:spcPts val="600"/>
              </a:spcAft>
            </a:pPr>
            <a:r>
              <a:rPr lang="en-US" sz="1600" dirty="0">
                <a:latin typeface="Segoe UI" panose="020B0502040204020203" pitchFamily="34" charset="0"/>
                <a:ea typeface="Calibri" panose="020F0502020204030204" pitchFamily="34" charset="0"/>
                <a:cs typeface="Segoe UI" panose="020B0502040204020203" pitchFamily="34" charset="0"/>
              </a:rPr>
              <a:t>Ensuring your vendors are providing high-quality products/services to your customers</a:t>
            </a:r>
          </a:p>
          <a:p>
            <a:pPr marL="733425" lvl="1" indent="-281940" fontAlgn="base">
              <a:spcBef>
                <a:spcPts val="0"/>
              </a:spcBef>
              <a:spcAft>
                <a:spcPts val="600"/>
              </a:spcAft>
            </a:pPr>
            <a:r>
              <a:rPr lang="en-US" sz="1600" dirty="0">
                <a:latin typeface="Segoe UI" panose="020B0502040204020203" pitchFamily="34" charset="0"/>
                <a:ea typeface="Calibri" panose="020F0502020204030204" pitchFamily="34" charset="0"/>
                <a:cs typeface="Segoe UI" panose="020B0502040204020203" pitchFamily="34" charset="0"/>
              </a:rPr>
              <a:t>Remediating any vendor performance issues that can damage your brand</a:t>
            </a:r>
          </a:p>
          <a:p>
            <a:pPr marL="451485" lvl="1" indent="0" fontAlgn="base">
              <a:spcBef>
                <a:spcPts val="0"/>
              </a:spcBef>
              <a:spcAft>
                <a:spcPts val="600"/>
              </a:spcAft>
              <a:buNone/>
            </a:pPr>
            <a:endParaRPr lang="en-US" sz="1600" b="1" dirty="0">
              <a:latin typeface="Segoe UI" panose="020B0502040204020203" pitchFamily="34" charset="0"/>
              <a:ea typeface="Times New Roman" panose="02020603050405020304" pitchFamily="18" charset="0"/>
              <a:cs typeface="Segoe UI" panose="020B0502040204020203" pitchFamily="34" charset="0"/>
            </a:endParaRPr>
          </a:p>
          <a:p>
            <a:pPr marL="0" marR="0" lvl="0" indent="0" fontAlgn="base">
              <a:spcBef>
                <a:spcPts val="0"/>
              </a:spcBef>
              <a:spcAft>
                <a:spcPts val="600"/>
              </a:spcAft>
              <a:buNone/>
            </a:pPr>
            <a:r>
              <a:rPr lang="en-US" sz="1600" b="1" dirty="0">
                <a:latin typeface="Segoe UI" panose="020B0502040204020203" pitchFamily="34" charset="0"/>
                <a:ea typeface="Times New Roman" panose="02020603050405020304" pitchFamily="18" charset="0"/>
                <a:cs typeface="Segoe UI" panose="020B0502040204020203" pitchFamily="34" charset="0"/>
              </a:rPr>
              <a:t>Marketing and Sales ROI of third-party risk management: </a:t>
            </a:r>
            <a:r>
              <a:rPr lang="en-US" sz="1600" dirty="0">
                <a:latin typeface="Segoe UI" panose="020B0502040204020203" pitchFamily="34" charset="0"/>
                <a:ea typeface="Times New Roman" panose="02020603050405020304" pitchFamily="18" charset="0"/>
                <a:cs typeface="Segoe UI" panose="020B0502040204020203" pitchFamily="34" charset="0"/>
              </a:rPr>
              <a:t>Builds a reputation of trust and confidence, which can increase sales and customer loyalty.</a:t>
            </a:r>
          </a:p>
        </p:txBody>
      </p:sp>
      <p:sp>
        <p:nvSpPr>
          <p:cNvPr id="2" name="Rectangle 1">
            <a:extLst>
              <a:ext uri="{FF2B5EF4-FFF2-40B4-BE49-F238E27FC236}">
                <a16:creationId xmlns:a16="http://schemas.microsoft.com/office/drawing/2014/main" id="{955F1131-2FA1-AFF1-F748-DD893F9E0E45}"/>
              </a:ext>
            </a:extLst>
          </p:cNvPr>
          <p:cNvSpPr/>
          <p:nvPr/>
        </p:nvSpPr>
        <p:spPr>
          <a:xfrm>
            <a:off x="0" y="0"/>
            <a:ext cx="12192000" cy="1138432"/>
          </a:xfrm>
          <a:prstGeom prst="rect">
            <a:avLst/>
          </a:prstGeom>
          <a:solidFill>
            <a:srgbClr val="031C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panose="020B0604020202020204" pitchFamily="34" charset="0"/>
            </a:endParaRPr>
          </a:p>
        </p:txBody>
      </p:sp>
      <p:sp>
        <p:nvSpPr>
          <p:cNvPr id="3" name="TextBox 2">
            <a:extLst>
              <a:ext uri="{FF2B5EF4-FFF2-40B4-BE49-F238E27FC236}">
                <a16:creationId xmlns:a16="http://schemas.microsoft.com/office/drawing/2014/main" id="{BB23807A-4A34-A544-9677-E6F4774A48EF}"/>
              </a:ext>
            </a:extLst>
          </p:cNvPr>
          <p:cNvSpPr txBox="1"/>
          <p:nvPr/>
        </p:nvSpPr>
        <p:spPr>
          <a:xfrm>
            <a:off x="701777" y="307606"/>
            <a:ext cx="10788445" cy="523220"/>
          </a:xfrm>
          <a:prstGeom prst="rect">
            <a:avLst/>
          </a:prstGeom>
          <a:noFill/>
        </p:spPr>
        <p:txBody>
          <a:bodyPr wrap="square" rtlCol="0">
            <a:spAutoFit/>
          </a:bodyPr>
          <a:lstStyle/>
          <a:p>
            <a:r>
              <a:rPr lang="en-US" sz="2800" b="1" dirty="0">
                <a:solidFill>
                  <a:schemeClr val="bg1"/>
                </a:solidFill>
                <a:latin typeface="Segoe UI" panose="020B0502040204020203" pitchFamily="34" charset="0"/>
                <a:cs typeface="Segoe UI" panose="020B0502040204020203" pitchFamily="34" charset="0"/>
              </a:rPr>
              <a:t>Marketing and Sales Value of Third-Party Risk Management</a:t>
            </a:r>
          </a:p>
        </p:txBody>
      </p:sp>
      <p:sp>
        <p:nvSpPr>
          <p:cNvPr id="4" name="Slide Number Placeholder 3">
            <a:extLst>
              <a:ext uri="{FF2B5EF4-FFF2-40B4-BE49-F238E27FC236}">
                <a16:creationId xmlns:a16="http://schemas.microsoft.com/office/drawing/2014/main" id="{55974145-775F-7D4F-CDA3-7860B8CFFD59}"/>
              </a:ext>
            </a:extLst>
          </p:cNvPr>
          <p:cNvSpPr>
            <a:spLocks noGrp="1"/>
          </p:cNvSpPr>
          <p:nvPr>
            <p:ph type="sldNum" sz="quarter" idx="12"/>
          </p:nvPr>
        </p:nvSpPr>
        <p:spPr/>
        <p:txBody>
          <a:bodyPr/>
          <a:lstStyle/>
          <a:p>
            <a:fld id="{BE42C48A-6ED1-1844-AB48-A670D08148BE}" type="slidenum">
              <a:rPr lang="en-US" smtClean="0"/>
              <a:t>16</a:t>
            </a:fld>
            <a:endParaRPr lang="en-US" dirty="0"/>
          </a:p>
        </p:txBody>
      </p:sp>
    </p:spTree>
    <p:extLst>
      <p:ext uri="{BB962C8B-B14F-4D97-AF65-F5344CB8AC3E}">
        <p14:creationId xmlns:p14="http://schemas.microsoft.com/office/powerpoint/2010/main" val="12618798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B6AB69-0323-4A65-7EF6-3F5F3B3ED928}"/>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8BFEAF5-47C1-29E2-88D1-907A69FFB81D}"/>
              </a:ext>
            </a:extLst>
          </p:cNvPr>
          <p:cNvGraphicFramePr>
            <a:graphicFrameLocks noGrp="1"/>
          </p:cNvGraphicFramePr>
          <p:nvPr>
            <p:extLst>
              <p:ext uri="{D42A27DB-BD31-4B8C-83A1-F6EECF244321}">
                <p14:modId xmlns:p14="http://schemas.microsoft.com/office/powerpoint/2010/main" val="3100192299"/>
              </p:ext>
            </p:extLst>
          </p:nvPr>
        </p:nvGraphicFramePr>
        <p:xfrm>
          <a:off x="646462" y="1665514"/>
          <a:ext cx="10899076" cy="4897834"/>
        </p:xfrm>
        <a:graphic>
          <a:graphicData uri="http://schemas.openxmlformats.org/drawingml/2006/table">
            <a:tbl>
              <a:tblPr firstRow="1">
                <a:tableStyleId>{5C22544A-7EE6-4342-B048-85BDC9FD1C3A}</a:tableStyleId>
              </a:tblPr>
              <a:tblGrid>
                <a:gridCol w="3086294">
                  <a:extLst>
                    <a:ext uri="{9D8B030D-6E8A-4147-A177-3AD203B41FA5}">
                      <a16:colId xmlns:a16="http://schemas.microsoft.com/office/drawing/2014/main" val="3243948117"/>
                    </a:ext>
                  </a:extLst>
                </a:gridCol>
                <a:gridCol w="7812782">
                  <a:extLst>
                    <a:ext uri="{9D8B030D-6E8A-4147-A177-3AD203B41FA5}">
                      <a16:colId xmlns:a16="http://schemas.microsoft.com/office/drawing/2014/main" val="2336501155"/>
                    </a:ext>
                  </a:extLst>
                </a:gridCol>
              </a:tblGrid>
              <a:tr h="853862">
                <a:tc>
                  <a:txBody>
                    <a:bodyPr/>
                    <a:lstStyle/>
                    <a:p>
                      <a:r>
                        <a:rPr lang="en-US">
                          <a:solidFill>
                            <a:schemeClr val="tx1"/>
                          </a:solidFill>
                          <a:latin typeface="Segoe UI" panose="020B0502040204020203" pitchFamily="34" charset="0"/>
                          <a:cs typeface="Segoe UI" panose="020B0502040204020203" pitchFamily="34" charset="0"/>
                        </a:rPr>
                        <a:t>Current Challenges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D2">
                        <a:alpha val="20000"/>
                      </a:srgbClr>
                    </a:solidFill>
                  </a:tcPr>
                </a:tc>
                <a:tc>
                  <a:txBody>
                    <a:bodyPr/>
                    <a:lstStyle/>
                    <a:p>
                      <a:r>
                        <a:rPr lang="en-US">
                          <a:solidFill>
                            <a:schemeClr val="tx1"/>
                          </a:solidFill>
                          <a:latin typeface="Segoe UI" panose="020B0502040204020203" pitchFamily="34" charset="0"/>
                          <a:cs typeface="Segoe UI" panose="020B0502040204020203" pitchFamily="34" charset="0"/>
                        </a:rPr>
                        <a:t>Benefit &amp; Value of Third-Party Risk Management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D2">
                        <a:alpha val="20000"/>
                      </a:srgbClr>
                    </a:solidFill>
                  </a:tcPr>
                </a:tc>
                <a:extLst>
                  <a:ext uri="{0D108BD9-81ED-4DB2-BD59-A6C34878D82A}">
                    <a16:rowId xmlns:a16="http://schemas.microsoft.com/office/drawing/2014/main" val="2521847121"/>
                  </a:ext>
                </a:extLst>
              </a:tr>
              <a:tr h="1449726">
                <a:tc>
                  <a:txBody>
                    <a:bodyPr/>
                    <a:lstStyle/>
                    <a:p>
                      <a:pPr marL="0" algn="l" defTabSz="914400" rtl="0" eaLnBrk="1" latinLnBrk="0" hangingPunct="1"/>
                      <a:r>
                        <a:rPr lang="en-US" sz="1600" b="0" kern="1200" dirty="0">
                          <a:solidFill>
                            <a:schemeClr val="tx1"/>
                          </a:solidFill>
                          <a:latin typeface="Segoe UI" panose="020B0502040204020203" pitchFamily="34" charset="0"/>
                          <a:ea typeface="+mn-ea"/>
                          <a:cs typeface="Segoe UI" panose="020B0502040204020203" pitchFamily="34" charset="0"/>
                        </a:rPr>
                        <a:t>Ex. Organization’s customers are dissatisfied because of a vendor that provides poor quality service</a:t>
                      </a: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sz="1600">
                          <a:latin typeface="Segoe UI" panose="020B0502040204020203" pitchFamily="34" charset="0"/>
                          <a:cs typeface="Segoe UI" panose="020B0502040204020203" pitchFamily="34" charset="0"/>
                        </a:rPr>
                        <a:t>Performance monitoring helps identify any decline in service quality</a:t>
                      </a:r>
                    </a:p>
                    <a:p>
                      <a:pPr marL="285750" indent="-285750">
                        <a:buFont typeface="Arial" panose="020B0604020202020204" pitchFamily="34" charset="0"/>
                        <a:buChar char="•"/>
                      </a:pPr>
                      <a:r>
                        <a:rPr lang="en-US" sz="1600">
                          <a:latin typeface="Segoe UI" panose="020B0502040204020203" pitchFamily="34" charset="0"/>
                          <a:cs typeface="Segoe UI" panose="020B0502040204020203" pitchFamily="34" charset="0"/>
                        </a:rPr>
                        <a:t>Issue management ensures declining performance is escalated and remediated in a timely manner</a:t>
                      </a: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98926426"/>
                  </a:ext>
                </a:extLst>
              </a:tr>
              <a:tr h="1754931">
                <a:tc>
                  <a:txBody>
                    <a:bodyPr/>
                    <a:lstStyle/>
                    <a:p>
                      <a:pPr marL="0" algn="l" defTabSz="914400" rtl="0" eaLnBrk="1" latinLnBrk="0" hangingPunct="1"/>
                      <a:r>
                        <a:rPr lang="en-US" sz="1600" b="0" kern="1200">
                          <a:solidFill>
                            <a:schemeClr val="tx1"/>
                          </a:solidFill>
                          <a:latin typeface="Segoe UI" panose="020B0502040204020203" pitchFamily="34" charset="0"/>
                          <a:ea typeface="+mn-ea"/>
                          <a:cs typeface="Segoe UI" panose="020B0502040204020203" pitchFamily="34" charset="0"/>
                        </a:rPr>
                        <a:t>Ex. Potential customers are hesitant to do business with the organization because a current vendor recently suffered a data breach</a:t>
                      </a:r>
                      <a:endParaRPr lang="en-US" sz="1600">
                        <a:latin typeface="Segoe UI" panose="020B0502040204020203" pitchFamily="34" charset="0"/>
                        <a:cs typeface="Segoe UI" panose="020B0502040204020203" pitchFamily="34" charset="0"/>
                      </a:endParaRP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D2">
                        <a:alpha val="4907"/>
                      </a:srgbClr>
                    </a:solidFill>
                  </a:tcPr>
                </a:tc>
                <a:tc>
                  <a:txBody>
                    <a:bodyPr/>
                    <a:lstStyle/>
                    <a:p>
                      <a:pPr marL="285750" indent="-285750">
                        <a:buFont typeface="Arial" panose="020B0604020202020204" pitchFamily="34" charset="0"/>
                        <a:buChar char="•"/>
                      </a:pPr>
                      <a:r>
                        <a:rPr lang="en-US" sz="1600" dirty="0">
                          <a:latin typeface="Segoe UI" panose="020B0502040204020203" pitchFamily="34" charset="0"/>
                          <a:cs typeface="Segoe UI" panose="020B0502040204020203" pitchFamily="34" charset="0"/>
                        </a:rPr>
                        <a:t>A comprehensive third-party risk management program provides evidence that the organization is committed to partnering with safe vendors</a:t>
                      </a:r>
                    </a:p>
                    <a:p>
                      <a:pPr marL="285750" indent="-285750">
                        <a:buFont typeface="Arial" panose="020B0604020202020204" pitchFamily="34" charset="0"/>
                        <a:buChar char="•"/>
                      </a:pPr>
                      <a:r>
                        <a:rPr lang="en-US" sz="1600" dirty="0">
                          <a:latin typeface="Segoe UI" panose="020B0502040204020203" pitchFamily="34" charset="0"/>
                          <a:cs typeface="Segoe UI" panose="020B0502040204020203" pitchFamily="34" charset="0"/>
                        </a:rPr>
                        <a:t>Data breach notification clauses are put in place to ensure the organization is notified quickly and can lessen the impact to its customers</a:t>
                      </a: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D2">
                        <a:alpha val="4907"/>
                      </a:srgbClr>
                    </a:solidFill>
                  </a:tcPr>
                </a:tc>
                <a:extLst>
                  <a:ext uri="{0D108BD9-81ED-4DB2-BD59-A6C34878D82A}">
                    <a16:rowId xmlns:a16="http://schemas.microsoft.com/office/drawing/2014/main" val="766445739"/>
                  </a:ext>
                </a:extLst>
              </a:tr>
              <a:tr h="839315">
                <a:tc>
                  <a:txBody>
                    <a:bodyPr/>
                    <a:lstStyle/>
                    <a:p>
                      <a:r>
                        <a:rPr lang="en-US" sz="1600">
                          <a:solidFill>
                            <a:srgbClr val="FF0000"/>
                          </a:solidFill>
                          <a:latin typeface="Segoe UI" panose="020B0502040204020203" pitchFamily="34" charset="0"/>
                          <a:cs typeface="Segoe UI" panose="020B0502040204020203" pitchFamily="34" charset="0"/>
                        </a:rPr>
                        <a:t>[insert a challenge that’s specific to your organization]</a:t>
                      </a: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FF0000"/>
                          </a:solidFill>
                          <a:latin typeface="Segoe UI" panose="020B0502040204020203" pitchFamily="34" charset="0"/>
                          <a:cs typeface="Segoe UI" panose="020B0502040204020203" pitchFamily="34" charset="0"/>
                        </a:rPr>
                        <a:t>[insert one or more examples of how third-party risk management can provide benefits or value]</a:t>
                      </a: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24327021"/>
                  </a:ext>
                </a:extLst>
              </a:tr>
            </a:tbl>
          </a:graphicData>
        </a:graphic>
      </p:graphicFrame>
      <p:sp>
        <p:nvSpPr>
          <p:cNvPr id="5" name="Rectangle 4">
            <a:extLst>
              <a:ext uri="{FF2B5EF4-FFF2-40B4-BE49-F238E27FC236}">
                <a16:creationId xmlns:a16="http://schemas.microsoft.com/office/drawing/2014/main" id="{89048B54-20B3-F966-351E-B0CD5D97C3D4}"/>
              </a:ext>
            </a:extLst>
          </p:cNvPr>
          <p:cNvSpPr/>
          <p:nvPr/>
        </p:nvSpPr>
        <p:spPr>
          <a:xfrm>
            <a:off x="0" y="0"/>
            <a:ext cx="12192000" cy="1138432"/>
          </a:xfrm>
          <a:prstGeom prst="rect">
            <a:avLst/>
          </a:prstGeom>
          <a:solidFill>
            <a:srgbClr val="031C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panose="020B0604020202020204" pitchFamily="34" charset="0"/>
            </a:endParaRPr>
          </a:p>
        </p:txBody>
      </p:sp>
      <p:sp>
        <p:nvSpPr>
          <p:cNvPr id="3" name="TextBox 2">
            <a:extLst>
              <a:ext uri="{FF2B5EF4-FFF2-40B4-BE49-F238E27FC236}">
                <a16:creationId xmlns:a16="http://schemas.microsoft.com/office/drawing/2014/main" id="{7D64E221-C6D7-90B8-10CE-734D4BB197AF}"/>
              </a:ext>
            </a:extLst>
          </p:cNvPr>
          <p:cNvSpPr txBox="1"/>
          <p:nvPr/>
        </p:nvSpPr>
        <p:spPr>
          <a:xfrm>
            <a:off x="726927" y="92162"/>
            <a:ext cx="7620081" cy="954107"/>
          </a:xfrm>
          <a:prstGeom prst="rect">
            <a:avLst/>
          </a:prstGeom>
          <a:noFill/>
        </p:spPr>
        <p:txBody>
          <a:bodyPr wrap="square" lIns="91440" tIns="45720" rIns="91440" bIns="45720" rtlCol="0" anchor="t">
            <a:spAutoFit/>
          </a:bodyPr>
          <a:lstStyle/>
          <a:p>
            <a:r>
              <a:rPr lang="en-US" sz="2800" b="1">
                <a:solidFill>
                  <a:schemeClr val="bg1"/>
                </a:solidFill>
                <a:latin typeface="Segoe UI" panose="020B0502040204020203" pitchFamily="34" charset="0"/>
                <a:cs typeface="Segoe UI" panose="020B0502040204020203" pitchFamily="34" charset="0"/>
              </a:rPr>
              <a:t>Marketing and Sales Benefits and Value </a:t>
            </a:r>
          </a:p>
          <a:p>
            <a:r>
              <a:rPr lang="en-US" sz="2800" b="1">
                <a:solidFill>
                  <a:schemeClr val="bg1"/>
                </a:solidFill>
                <a:latin typeface="Segoe UI"/>
                <a:cs typeface="Segoe UI"/>
              </a:rPr>
              <a:t>of Third-Party Risk Management – Template</a:t>
            </a:r>
            <a:endParaRPr lang="en-US" sz="2800" b="1">
              <a:solidFill>
                <a:schemeClr val="bg1"/>
              </a:solidFill>
              <a:latin typeface="Segoe UI" panose="020B0502040204020203" pitchFamily="34" charset="0"/>
              <a:cs typeface="Segoe UI" panose="020B0502040204020203" pitchFamily="34" charset="0"/>
            </a:endParaRPr>
          </a:p>
        </p:txBody>
      </p:sp>
      <p:sp>
        <p:nvSpPr>
          <p:cNvPr id="4" name="Slide Number Placeholder 3">
            <a:extLst>
              <a:ext uri="{FF2B5EF4-FFF2-40B4-BE49-F238E27FC236}">
                <a16:creationId xmlns:a16="http://schemas.microsoft.com/office/drawing/2014/main" id="{1025A5C5-E82E-B638-6DEE-49CBCEBE16AE}"/>
              </a:ext>
            </a:extLst>
          </p:cNvPr>
          <p:cNvSpPr>
            <a:spLocks noGrp="1"/>
          </p:cNvSpPr>
          <p:nvPr>
            <p:ph type="sldNum" sz="quarter" idx="12"/>
          </p:nvPr>
        </p:nvSpPr>
        <p:spPr/>
        <p:txBody>
          <a:bodyPr/>
          <a:lstStyle/>
          <a:p>
            <a:fld id="{BE42C48A-6ED1-1844-AB48-A670D08148BE}" type="slidenum">
              <a:rPr lang="en-US" smtClean="0"/>
              <a:t>17</a:t>
            </a:fld>
            <a:endParaRPr lang="en-US" dirty="0"/>
          </a:p>
        </p:txBody>
      </p:sp>
    </p:spTree>
    <p:extLst>
      <p:ext uri="{BB962C8B-B14F-4D97-AF65-F5344CB8AC3E}">
        <p14:creationId xmlns:p14="http://schemas.microsoft.com/office/powerpoint/2010/main" val="27827003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Rounded Corners 8">
            <a:extLst>
              <a:ext uri="{FF2B5EF4-FFF2-40B4-BE49-F238E27FC236}">
                <a16:creationId xmlns:a16="http://schemas.microsoft.com/office/drawing/2014/main" id="{262389FE-30B0-B210-8387-72D1C9CA7DE7}"/>
              </a:ext>
            </a:extLst>
          </p:cNvPr>
          <p:cNvSpPr/>
          <p:nvPr/>
        </p:nvSpPr>
        <p:spPr>
          <a:xfrm>
            <a:off x="496889" y="4300125"/>
            <a:ext cx="10860656" cy="1812577"/>
          </a:xfrm>
          <a:prstGeom prst="roundRect">
            <a:avLst/>
          </a:prstGeom>
          <a:solidFill>
            <a:srgbClr val="6666D2">
              <a:alpha val="1959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7B5E474E-AD60-550C-2484-5F55A2F57713}"/>
              </a:ext>
            </a:extLst>
          </p:cNvPr>
          <p:cNvSpPr/>
          <p:nvPr/>
        </p:nvSpPr>
        <p:spPr>
          <a:xfrm>
            <a:off x="496889" y="1756969"/>
            <a:ext cx="10860656" cy="2031521"/>
          </a:xfrm>
          <a:prstGeom prst="roundRect">
            <a:avLst/>
          </a:prstGeom>
          <a:solidFill>
            <a:srgbClr val="22A887">
              <a:alpha val="19928"/>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Graphic 6" descr="Badge 1 outline">
            <a:extLst>
              <a:ext uri="{FF2B5EF4-FFF2-40B4-BE49-F238E27FC236}">
                <a16:creationId xmlns:a16="http://schemas.microsoft.com/office/drawing/2014/main" id="{10855C89-926A-CB89-497B-85FF9179BA7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29420" y="2268604"/>
            <a:ext cx="914400" cy="914400"/>
          </a:xfrm>
          <a:prstGeom prst="rect">
            <a:avLst/>
          </a:prstGeom>
        </p:spPr>
      </p:pic>
      <p:sp>
        <p:nvSpPr>
          <p:cNvPr id="8" name="TextBox 7">
            <a:extLst>
              <a:ext uri="{FF2B5EF4-FFF2-40B4-BE49-F238E27FC236}">
                <a16:creationId xmlns:a16="http://schemas.microsoft.com/office/drawing/2014/main" id="{DF9B5815-BB5A-82D2-45FE-54A9BC53F088}"/>
              </a:ext>
            </a:extLst>
          </p:cNvPr>
          <p:cNvSpPr txBox="1"/>
          <p:nvPr/>
        </p:nvSpPr>
        <p:spPr>
          <a:xfrm>
            <a:off x="2471057" y="1853962"/>
            <a:ext cx="8614457" cy="1754326"/>
          </a:xfrm>
          <a:prstGeom prst="rect">
            <a:avLst/>
          </a:prstGeom>
          <a:noFill/>
        </p:spPr>
        <p:txBody>
          <a:bodyPr wrap="square" rtlCol="0">
            <a:spAutoFit/>
          </a:bodyPr>
          <a:lstStyle/>
          <a:p>
            <a:r>
              <a:rPr lang="en-US" b="1" dirty="0">
                <a:latin typeface="Segoe UI" panose="020B0502040204020203" pitchFamily="34" charset="0"/>
                <a:cs typeface="Segoe UI" panose="020B0502040204020203" pitchFamily="34" charset="0"/>
              </a:rPr>
              <a:t>Third-Party Risk Management Policy</a:t>
            </a:r>
          </a:p>
          <a:p>
            <a:r>
              <a:rPr lang="en-US" dirty="0">
                <a:latin typeface="Segoe UI" panose="020B0502040204020203" pitchFamily="34" charset="0"/>
                <a:cs typeface="Segoe UI" panose="020B0502040204020203" pitchFamily="34" charset="0"/>
              </a:rPr>
              <a:t>This is a high-level document that will outline </a:t>
            </a:r>
            <a:r>
              <a:rPr lang="en-US" dirty="0">
                <a:solidFill>
                  <a:srgbClr val="FF0000"/>
                </a:solidFill>
                <a:latin typeface="Segoe UI" panose="020B0502040204020203" pitchFamily="34" charset="0"/>
                <a:cs typeface="Segoe UI" panose="020B0502040204020203" pitchFamily="34" charset="0"/>
              </a:rPr>
              <a:t>(ABC Company’s) </a:t>
            </a:r>
            <a:r>
              <a:rPr lang="en-US" dirty="0">
                <a:latin typeface="Segoe UI" panose="020B0502040204020203" pitchFamily="34" charset="0"/>
                <a:cs typeface="Segoe UI" panose="020B0502040204020203" pitchFamily="34" charset="0"/>
              </a:rPr>
              <a:t>third-party risk management framework. The policy will define the program’s scope, outline rules and requirements, define stakeholder roles and responsibilities, and explain third-party risk management program governance. It must be approved by </a:t>
            </a:r>
            <a:r>
              <a:rPr lang="en-US" dirty="0">
                <a:solidFill>
                  <a:srgbClr val="FF0000"/>
                </a:solidFill>
                <a:latin typeface="Segoe UI" panose="020B0502040204020203" pitchFamily="34" charset="0"/>
                <a:cs typeface="Segoe UI" panose="020B0502040204020203" pitchFamily="34" charset="0"/>
              </a:rPr>
              <a:t>(ABC Company’s) </a:t>
            </a:r>
            <a:r>
              <a:rPr lang="en-US" dirty="0">
                <a:latin typeface="Segoe UI" panose="020B0502040204020203" pitchFamily="34" charset="0"/>
                <a:cs typeface="Segoe UI" panose="020B0502040204020203" pitchFamily="34" charset="0"/>
              </a:rPr>
              <a:t>board of directors. </a:t>
            </a:r>
          </a:p>
        </p:txBody>
      </p:sp>
      <p:pic>
        <p:nvPicPr>
          <p:cNvPr id="11" name="Graphic 10" descr="Badge outline">
            <a:extLst>
              <a:ext uri="{FF2B5EF4-FFF2-40B4-BE49-F238E27FC236}">
                <a16:creationId xmlns:a16="http://schemas.microsoft.com/office/drawing/2014/main" id="{C40617CF-42C5-20E8-24F7-3269FB3D1A50}"/>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26773" y="4812933"/>
            <a:ext cx="914400" cy="914400"/>
          </a:xfrm>
          <a:prstGeom prst="rect">
            <a:avLst/>
          </a:prstGeom>
        </p:spPr>
      </p:pic>
      <p:sp>
        <p:nvSpPr>
          <p:cNvPr id="12" name="TextBox 11">
            <a:extLst>
              <a:ext uri="{FF2B5EF4-FFF2-40B4-BE49-F238E27FC236}">
                <a16:creationId xmlns:a16="http://schemas.microsoft.com/office/drawing/2014/main" id="{7F02FF73-1EF1-BB2F-0253-D499ED350D3D}"/>
              </a:ext>
            </a:extLst>
          </p:cNvPr>
          <p:cNvSpPr txBox="1"/>
          <p:nvPr/>
        </p:nvSpPr>
        <p:spPr>
          <a:xfrm>
            <a:off x="2471057" y="4457225"/>
            <a:ext cx="8614457" cy="1477328"/>
          </a:xfrm>
          <a:prstGeom prst="rect">
            <a:avLst/>
          </a:prstGeom>
          <a:noFill/>
        </p:spPr>
        <p:txBody>
          <a:bodyPr wrap="square" rtlCol="0">
            <a:spAutoFit/>
          </a:bodyPr>
          <a:lstStyle/>
          <a:p>
            <a:r>
              <a:rPr lang="en-US" b="1" dirty="0">
                <a:latin typeface="Segoe UI" panose="020B0502040204020203" pitchFamily="34" charset="0"/>
                <a:cs typeface="Segoe UI" panose="020B0502040204020203" pitchFamily="34" charset="0"/>
              </a:rPr>
              <a:t>Third-Party Risk Management Tools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Segoe UI" panose="020B0502040204020203" pitchFamily="34" charset="0"/>
                <a:cs typeface="Segoe UI" panose="020B0502040204020203" pitchFamily="34" charset="0"/>
              </a:rPr>
              <a:t>Insert the tools your organization will use for your third-party risk management program. This may include using technology like spreadsheets and document storage or a dedicated third-party risk management tool that provides workflow automation, document collection, and contract management.</a:t>
            </a:r>
          </a:p>
        </p:txBody>
      </p:sp>
      <p:sp>
        <p:nvSpPr>
          <p:cNvPr id="2" name="Rectangle 1">
            <a:extLst>
              <a:ext uri="{FF2B5EF4-FFF2-40B4-BE49-F238E27FC236}">
                <a16:creationId xmlns:a16="http://schemas.microsoft.com/office/drawing/2014/main" id="{1C5546D1-78CE-5E6C-BB86-B121B2B6E647}"/>
              </a:ext>
            </a:extLst>
          </p:cNvPr>
          <p:cNvSpPr/>
          <p:nvPr/>
        </p:nvSpPr>
        <p:spPr>
          <a:xfrm>
            <a:off x="0" y="0"/>
            <a:ext cx="12192000" cy="1138432"/>
          </a:xfrm>
          <a:prstGeom prst="rect">
            <a:avLst/>
          </a:prstGeom>
          <a:solidFill>
            <a:srgbClr val="031C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panose="020B0604020202020204" pitchFamily="34" charset="0"/>
            </a:endParaRPr>
          </a:p>
        </p:txBody>
      </p:sp>
      <p:sp>
        <p:nvSpPr>
          <p:cNvPr id="3" name="TextBox 2">
            <a:extLst>
              <a:ext uri="{FF2B5EF4-FFF2-40B4-BE49-F238E27FC236}">
                <a16:creationId xmlns:a16="http://schemas.microsoft.com/office/drawing/2014/main" id="{BB23807A-4A34-A544-9677-E6F4774A48EF}"/>
              </a:ext>
            </a:extLst>
          </p:cNvPr>
          <p:cNvSpPr txBox="1"/>
          <p:nvPr/>
        </p:nvSpPr>
        <p:spPr>
          <a:xfrm>
            <a:off x="671060" y="92162"/>
            <a:ext cx="8685882" cy="954107"/>
          </a:xfrm>
          <a:prstGeom prst="rect">
            <a:avLst/>
          </a:prstGeom>
          <a:noFill/>
        </p:spPr>
        <p:txBody>
          <a:bodyPr wrap="square" rtlCol="0">
            <a:spAutoFit/>
          </a:bodyPr>
          <a:lstStyle/>
          <a:p>
            <a:r>
              <a:rPr lang="en-US" sz="2800" b="1" dirty="0">
                <a:solidFill>
                  <a:schemeClr val="bg1"/>
                </a:solidFill>
                <a:latin typeface="Segoe UI" panose="020B0502040204020203" pitchFamily="34" charset="0"/>
                <a:cs typeface="Segoe UI" panose="020B0502040204020203" pitchFamily="34" charset="0"/>
              </a:rPr>
              <a:t>List of Components in Third-Party Risk Management Programs </a:t>
            </a:r>
            <a:r>
              <a:rPr lang="en-US" sz="2800" b="1" dirty="0">
                <a:solidFill>
                  <a:schemeClr val="bg1"/>
                </a:solidFill>
                <a:latin typeface="Segoe UI"/>
                <a:cs typeface="Segoe UI"/>
              </a:rPr>
              <a:t>–</a:t>
            </a:r>
            <a:r>
              <a:rPr lang="en-US" sz="2800" b="1" dirty="0">
                <a:solidFill>
                  <a:schemeClr val="bg1"/>
                </a:solidFill>
                <a:latin typeface="Segoe UI" panose="020B0502040204020203" pitchFamily="34" charset="0"/>
                <a:cs typeface="Segoe UI" panose="020B0502040204020203" pitchFamily="34" charset="0"/>
              </a:rPr>
              <a:t> Example</a:t>
            </a:r>
          </a:p>
        </p:txBody>
      </p:sp>
      <p:sp>
        <p:nvSpPr>
          <p:cNvPr id="4" name="Slide Number Placeholder 3">
            <a:extLst>
              <a:ext uri="{FF2B5EF4-FFF2-40B4-BE49-F238E27FC236}">
                <a16:creationId xmlns:a16="http://schemas.microsoft.com/office/drawing/2014/main" id="{2A8CF7B9-6E36-E53A-3E38-F431CB97BE05}"/>
              </a:ext>
            </a:extLst>
          </p:cNvPr>
          <p:cNvSpPr>
            <a:spLocks noGrp="1"/>
          </p:cNvSpPr>
          <p:nvPr>
            <p:ph type="sldNum" sz="quarter" idx="12"/>
          </p:nvPr>
        </p:nvSpPr>
        <p:spPr/>
        <p:txBody>
          <a:bodyPr/>
          <a:lstStyle/>
          <a:p>
            <a:fld id="{BE42C48A-6ED1-1844-AB48-A670D08148BE}" type="slidenum">
              <a:rPr lang="en-US" smtClean="0"/>
              <a:t>18</a:t>
            </a:fld>
            <a:endParaRPr lang="en-US" dirty="0"/>
          </a:p>
        </p:txBody>
      </p:sp>
    </p:spTree>
    <p:extLst>
      <p:ext uri="{BB962C8B-B14F-4D97-AF65-F5344CB8AC3E}">
        <p14:creationId xmlns:p14="http://schemas.microsoft.com/office/powerpoint/2010/main" val="3490961377"/>
      </p:ext>
    </p:extLst>
  </p:cSld>
  <p:clrMapOvr>
    <a:masterClrMapping/>
  </p:clrMapOvr>
  <p:extLst>
    <p:ext uri="{6950BFC3-D8DA-4A85-94F7-54DA5524770B}">
      <p188:commentRel xmlns:p188="http://schemas.microsoft.com/office/powerpoint/2018/8/main" r:id="rId3"/>
    </p:ext>
  </p:extLs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3">
            <a:extLst>
              <a:ext uri="{FF2B5EF4-FFF2-40B4-BE49-F238E27FC236}">
                <a16:creationId xmlns:a16="http://schemas.microsoft.com/office/drawing/2014/main" id="{F570D500-B811-7188-40B2-66C8251DDC74}"/>
              </a:ext>
            </a:extLst>
          </p:cNvPr>
          <p:cNvSpPr txBox="1">
            <a:spLocks/>
          </p:cNvSpPr>
          <p:nvPr/>
        </p:nvSpPr>
        <p:spPr>
          <a:xfrm>
            <a:off x="712550" y="1594330"/>
            <a:ext cx="10498245" cy="4370427"/>
          </a:xfrm>
          <a:prstGeom prst="rect">
            <a:avLst/>
          </a:prstGeom>
        </p:spPr>
        <p:txBody>
          <a:bodyPr wrap="square" lIns="0" tIns="0" rIns="0" bIns="0">
            <a:spAutoFit/>
          </a:bodyPr>
          <a:lstStyle>
            <a:lvl1pPr marL="338630" indent="-338630" algn="l" defTabSz="451507" rtl="0" eaLnBrk="1" latinLnBrk="0" hangingPunct="1">
              <a:spcBef>
                <a:spcPct val="20000"/>
              </a:spcBef>
              <a:buFont typeface="Arial"/>
              <a:buChar char="•"/>
              <a:defRPr sz="3160" kern="1200">
                <a:solidFill>
                  <a:schemeClr val="tx1"/>
                </a:solidFill>
                <a:latin typeface="+mn-lt"/>
                <a:ea typeface="+mn-ea"/>
                <a:cs typeface="+mn-cs"/>
              </a:defRPr>
            </a:lvl1pPr>
            <a:lvl2pPr marL="733697" indent="-282191" algn="l" defTabSz="451507" rtl="0" eaLnBrk="1" latinLnBrk="0" hangingPunct="1">
              <a:spcBef>
                <a:spcPct val="20000"/>
              </a:spcBef>
              <a:buFont typeface="Arial"/>
              <a:buChar char="–"/>
              <a:defRPr sz="2764" kern="1200">
                <a:solidFill>
                  <a:schemeClr val="tx1"/>
                </a:solidFill>
                <a:latin typeface="+mn-lt"/>
                <a:ea typeface="+mn-ea"/>
                <a:cs typeface="+mn-cs"/>
              </a:defRPr>
            </a:lvl2pPr>
            <a:lvl3pPr marL="1128764" indent="-225753" algn="l" defTabSz="451507" rtl="0" eaLnBrk="1" latinLnBrk="0" hangingPunct="1">
              <a:spcBef>
                <a:spcPct val="20000"/>
              </a:spcBef>
              <a:buFont typeface="Arial"/>
              <a:buChar char="•"/>
              <a:defRPr sz="2371" kern="1200">
                <a:solidFill>
                  <a:schemeClr val="tx1"/>
                </a:solidFill>
                <a:latin typeface="+mn-lt"/>
                <a:ea typeface="+mn-ea"/>
                <a:cs typeface="+mn-cs"/>
              </a:defRPr>
            </a:lvl3pPr>
            <a:lvl4pPr marL="1580271" indent="-225753" algn="l" defTabSz="451507" rtl="0" eaLnBrk="1" latinLnBrk="0" hangingPunct="1">
              <a:spcBef>
                <a:spcPct val="20000"/>
              </a:spcBef>
              <a:buFont typeface="Arial"/>
              <a:buChar char="–"/>
              <a:defRPr sz="1976" kern="1200">
                <a:solidFill>
                  <a:schemeClr val="tx1"/>
                </a:solidFill>
                <a:latin typeface="+mn-lt"/>
                <a:ea typeface="+mn-ea"/>
                <a:cs typeface="+mn-cs"/>
              </a:defRPr>
            </a:lvl4pPr>
            <a:lvl5pPr marL="2031777" indent="-225753" algn="l" defTabSz="451507" rtl="0" eaLnBrk="1" latinLnBrk="0" hangingPunct="1">
              <a:spcBef>
                <a:spcPct val="20000"/>
              </a:spcBef>
              <a:buFont typeface="Arial"/>
              <a:buChar char="»"/>
              <a:defRPr sz="1976" kern="1200">
                <a:solidFill>
                  <a:schemeClr val="tx1"/>
                </a:solidFill>
                <a:latin typeface="+mn-lt"/>
                <a:ea typeface="+mn-ea"/>
                <a:cs typeface="+mn-cs"/>
              </a:defRPr>
            </a:lvl5pPr>
            <a:lvl6pPr marL="2483282" indent="-225753" algn="l" defTabSz="451507" rtl="0" eaLnBrk="1" latinLnBrk="0" hangingPunct="1">
              <a:spcBef>
                <a:spcPct val="20000"/>
              </a:spcBef>
              <a:buFont typeface="Arial"/>
              <a:buChar char="•"/>
              <a:defRPr sz="1976" kern="1200">
                <a:solidFill>
                  <a:schemeClr val="tx1"/>
                </a:solidFill>
                <a:latin typeface="+mn-lt"/>
                <a:ea typeface="+mn-ea"/>
                <a:cs typeface="+mn-cs"/>
              </a:defRPr>
            </a:lvl6pPr>
            <a:lvl7pPr marL="2934788" indent="-225753" algn="l" defTabSz="451507" rtl="0" eaLnBrk="1" latinLnBrk="0" hangingPunct="1">
              <a:spcBef>
                <a:spcPct val="20000"/>
              </a:spcBef>
              <a:buFont typeface="Arial"/>
              <a:buChar char="•"/>
              <a:defRPr sz="1976" kern="1200">
                <a:solidFill>
                  <a:schemeClr val="tx1"/>
                </a:solidFill>
                <a:latin typeface="+mn-lt"/>
                <a:ea typeface="+mn-ea"/>
                <a:cs typeface="+mn-cs"/>
              </a:defRPr>
            </a:lvl7pPr>
            <a:lvl8pPr marL="3386295" indent="-225753" algn="l" defTabSz="451507" rtl="0" eaLnBrk="1" latinLnBrk="0" hangingPunct="1">
              <a:spcBef>
                <a:spcPct val="20000"/>
              </a:spcBef>
              <a:buFont typeface="Arial"/>
              <a:buChar char="•"/>
              <a:defRPr sz="1976" kern="1200">
                <a:solidFill>
                  <a:schemeClr val="tx1"/>
                </a:solidFill>
                <a:latin typeface="+mn-lt"/>
                <a:ea typeface="+mn-ea"/>
                <a:cs typeface="+mn-cs"/>
              </a:defRPr>
            </a:lvl8pPr>
            <a:lvl9pPr marL="3837799" indent="-225753" algn="l" defTabSz="451507" rtl="0" eaLnBrk="1" latinLnBrk="0" hangingPunct="1">
              <a:spcBef>
                <a:spcPct val="20000"/>
              </a:spcBef>
              <a:buFont typeface="Arial"/>
              <a:buChar char="•"/>
              <a:defRPr sz="1976" kern="1200">
                <a:solidFill>
                  <a:schemeClr val="tx1"/>
                </a:solidFill>
                <a:latin typeface="+mn-lt"/>
                <a:ea typeface="+mn-ea"/>
                <a:cs typeface="+mn-cs"/>
              </a:defRPr>
            </a:lvl9pPr>
          </a:lstStyle>
          <a:p>
            <a:pPr marL="0" indent="0" fontAlgn="base">
              <a:spcBef>
                <a:spcPts val="0"/>
              </a:spcBef>
              <a:spcAft>
                <a:spcPts val="600"/>
              </a:spcAft>
              <a:buNone/>
            </a:pPr>
            <a:r>
              <a:rPr lang="en-US" sz="1800" dirty="0">
                <a:latin typeface="Segoe UI" panose="020B0502040204020203" pitchFamily="34" charset="0"/>
                <a:cs typeface="Segoe UI" panose="020B0502040204020203" pitchFamily="34" charset="0"/>
              </a:rPr>
              <a:t>ROI formulas and calculations for third-party risk management will be different for every organization, so it’s important to consider which data points will resonate well with your stakeholders. In general, ROI calculations can offer a few key benefits:</a:t>
            </a:r>
          </a:p>
          <a:p>
            <a:pPr marL="0" indent="0" fontAlgn="base">
              <a:spcBef>
                <a:spcPts val="600"/>
              </a:spcBef>
              <a:spcAft>
                <a:spcPts val="600"/>
              </a:spcAft>
              <a:buNone/>
            </a:pPr>
            <a:endParaRPr lang="en-US" sz="1800" dirty="0">
              <a:latin typeface="Segoe UI" panose="020B0502040204020203" pitchFamily="34" charset="0"/>
              <a:cs typeface="Segoe UI" panose="020B0502040204020203" pitchFamily="34" charset="0"/>
            </a:endParaRPr>
          </a:p>
          <a:p>
            <a:pPr fontAlgn="base">
              <a:spcBef>
                <a:spcPts val="600"/>
              </a:spcBef>
              <a:spcAft>
                <a:spcPts val="600"/>
              </a:spcAft>
            </a:pPr>
            <a:r>
              <a:rPr lang="en-US" sz="1800" b="1" dirty="0">
                <a:latin typeface="Segoe UI" panose="020B0502040204020203" pitchFamily="34" charset="0"/>
                <a:cs typeface="Segoe UI" panose="020B0502040204020203" pitchFamily="34" charset="0"/>
              </a:rPr>
              <a:t>Translates the value to dollars – </a:t>
            </a:r>
            <a:r>
              <a:rPr lang="en-US" sz="1800" dirty="0">
                <a:latin typeface="Segoe UI" panose="020B0502040204020203" pitchFamily="34" charset="0"/>
                <a:cs typeface="Segoe UI" panose="020B0502040204020203" pitchFamily="34" charset="0"/>
              </a:rPr>
              <a:t>Stakeholders are likely more willing to support an initiative when they can see how it benefits the bottom line. </a:t>
            </a:r>
          </a:p>
          <a:p>
            <a:pPr fontAlgn="base">
              <a:spcBef>
                <a:spcPts val="600"/>
              </a:spcBef>
              <a:spcAft>
                <a:spcPts val="600"/>
              </a:spcAft>
            </a:pPr>
            <a:r>
              <a:rPr lang="en-US" sz="1800" b="1" dirty="0">
                <a:latin typeface="Segoe UI" panose="020B0502040204020203" pitchFamily="34" charset="0"/>
                <a:cs typeface="Segoe UI" panose="020B0502040204020203" pitchFamily="34" charset="0"/>
              </a:rPr>
              <a:t>Demonstrates real-world value –</a:t>
            </a:r>
            <a:r>
              <a:rPr lang="en-US" sz="1800" dirty="0">
                <a:latin typeface="Segoe UI" panose="020B0502040204020203" pitchFamily="34" charset="0"/>
                <a:cs typeface="Segoe UI" panose="020B0502040204020203" pitchFamily="34" charset="0"/>
              </a:rPr>
              <a:t> Even if your ROI calculations contain estimates or industry averages, you can still support it with a real-world scenario.</a:t>
            </a:r>
          </a:p>
          <a:p>
            <a:pPr fontAlgn="base">
              <a:spcBef>
                <a:spcPts val="600"/>
              </a:spcBef>
              <a:spcAft>
                <a:spcPts val="600"/>
              </a:spcAft>
            </a:pPr>
            <a:r>
              <a:rPr lang="en-US" sz="1800" b="1" dirty="0">
                <a:latin typeface="Segoe UI" panose="020B0502040204020203" pitchFamily="34" charset="0"/>
                <a:cs typeface="Segoe UI" panose="020B0502040204020203" pitchFamily="34" charset="0"/>
              </a:rPr>
              <a:t>Provides a comparative metric – </a:t>
            </a:r>
            <a:r>
              <a:rPr lang="en-US" sz="1800" dirty="0">
                <a:latin typeface="Segoe UI" panose="020B0502040204020203" pitchFamily="34" charset="0"/>
                <a:cs typeface="Segoe UI" panose="020B0502040204020203" pitchFamily="34" charset="0"/>
              </a:rPr>
              <a:t>ROI calculations for third-party risk management can provide data that’s useful for comparisons and analysis. The ROI you calculate before you implement a third-party risk management program is generally an estimate. However, you can potentially recalculate the ROI after your program is in place, which provides more accurate numbers.</a:t>
            </a:r>
          </a:p>
          <a:p>
            <a:pPr marL="0" marR="0" lvl="0" indent="0" fontAlgn="base">
              <a:spcBef>
                <a:spcPts val="600"/>
              </a:spcBef>
              <a:spcAft>
                <a:spcPts val="600"/>
              </a:spcAft>
              <a:buNone/>
            </a:pPr>
            <a:endParaRPr lang="en-US" sz="1800" b="1" dirty="0">
              <a:effectLst/>
              <a:latin typeface="Segoe UI" panose="020B0502040204020203" pitchFamily="34" charset="0"/>
              <a:ea typeface="Times New Roman" panose="02020603050405020304" pitchFamily="18" charset="0"/>
              <a:cs typeface="Segoe UI" panose="020B0502040204020203" pitchFamily="34" charset="0"/>
            </a:endParaRPr>
          </a:p>
        </p:txBody>
      </p:sp>
      <p:sp>
        <p:nvSpPr>
          <p:cNvPr id="5" name="Rectangle 4">
            <a:extLst>
              <a:ext uri="{FF2B5EF4-FFF2-40B4-BE49-F238E27FC236}">
                <a16:creationId xmlns:a16="http://schemas.microsoft.com/office/drawing/2014/main" id="{6D06548C-BFA2-6138-C03C-C811ADC75A39}"/>
              </a:ext>
            </a:extLst>
          </p:cNvPr>
          <p:cNvSpPr/>
          <p:nvPr/>
        </p:nvSpPr>
        <p:spPr>
          <a:xfrm>
            <a:off x="0" y="0"/>
            <a:ext cx="12192000" cy="1138432"/>
          </a:xfrm>
          <a:prstGeom prst="rect">
            <a:avLst/>
          </a:prstGeom>
          <a:solidFill>
            <a:srgbClr val="031C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panose="020B0604020202020204" pitchFamily="34" charset="0"/>
            </a:endParaRPr>
          </a:p>
        </p:txBody>
      </p:sp>
      <p:sp>
        <p:nvSpPr>
          <p:cNvPr id="3" name="TextBox 2">
            <a:extLst>
              <a:ext uri="{FF2B5EF4-FFF2-40B4-BE49-F238E27FC236}">
                <a16:creationId xmlns:a16="http://schemas.microsoft.com/office/drawing/2014/main" id="{BB23807A-4A34-A544-9677-E6F4774A48EF}"/>
              </a:ext>
            </a:extLst>
          </p:cNvPr>
          <p:cNvSpPr txBox="1"/>
          <p:nvPr/>
        </p:nvSpPr>
        <p:spPr>
          <a:xfrm>
            <a:off x="712550" y="92162"/>
            <a:ext cx="9208964" cy="954107"/>
          </a:xfrm>
          <a:prstGeom prst="rect">
            <a:avLst/>
          </a:prstGeom>
          <a:noFill/>
        </p:spPr>
        <p:txBody>
          <a:bodyPr wrap="square" rtlCol="0">
            <a:spAutoFit/>
          </a:bodyPr>
          <a:lstStyle/>
          <a:p>
            <a:r>
              <a:rPr lang="en-US" sz="2800" b="1" dirty="0">
                <a:solidFill>
                  <a:schemeClr val="bg1"/>
                </a:solidFill>
                <a:latin typeface="Segoe UI" panose="020B0502040204020203" pitchFamily="34" charset="0"/>
                <a:cs typeface="Segoe UI" panose="020B0502040204020203" pitchFamily="34" charset="0"/>
              </a:rPr>
              <a:t>Best Practices: Why ROI Calculations Are Useful to </a:t>
            </a:r>
          </a:p>
          <a:p>
            <a:r>
              <a:rPr lang="en-US" sz="2800" b="1" dirty="0">
                <a:solidFill>
                  <a:schemeClr val="bg1"/>
                </a:solidFill>
                <a:latin typeface="Segoe UI" panose="020B0502040204020203" pitchFamily="34" charset="0"/>
                <a:cs typeface="Segoe UI" panose="020B0502040204020203" pitchFamily="34" charset="0"/>
              </a:rPr>
              <a:t>Include in a Business Case</a:t>
            </a:r>
          </a:p>
        </p:txBody>
      </p:sp>
      <p:sp>
        <p:nvSpPr>
          <p:cNvPr id="4" name="Slide Number Placeholder 3">
            <a:extLst>
              <a:ext uri="{FF2B5EF4-FFF2-40B4-BE49-F238E27FC236}">
                <a16:creationId xmlns:a16="http://schemas.microsoft.com/office/drawing/2014/main" id="{86B6E489-9480-8F82-4F0B-AA14E17E5E59}"/>
              </a:ext>
            </a:extLst>
          </p:cNvPr>
          <p:cNvSpPr>
            <a:spLocks noGrp="1"/>
          </p:cNvSpPr>
          <p:nvPr>
            <p:ph type="sldNum" sz="quarter" idx="12"/>
          </p:nvPr>
        </p:nvSpPr>
        <p:spPr/>
        <p:txBody>
          <a:bodyPr/>
          <a:lstStyle/>
          <a:p>
            <a:fld id="{BE42C48A-6ED1-1844-AB48-A670D08148BE}" type="slidenum">
              <a:rPr lang="en-US" smtClean="0"/>
              <a:t>19</a:t>
            </a:fld>
            <a:endParaRPr lang="en-US" dirty="0"/>
          </a:p>
        </p:txBody>
      </p:sp>
    </p:spTree>
    <p:extLst>
      <p:ext uri="{BB962C8B-B14F-4D97-AF65-F5344CB8AC3E}">
        <p14:creationId xmlns:p14="http://schemas.microsoft.com/office/powerpoint/2010/main" val="829853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469292B-A3DD-E8DF-DA92-E6EF98D91BFD}"/>
              </a:ext>
            </a:extLst>
          </p:cNvPr>
          <p:cNvSpPr/>
          <p:nvPr/>
        </p:nvSpPr>
        <p:spPr>
          <a:xfrm>
            <a:off x="0" y="0"/>
            <a:ext cx="12192000" cy="1138432"/>
          </a:xfrm>
          <a:prstGeom prst="rect">
            <a:avLst/>
          </a:prstGeom>
          <a:solidFill>
            <a:srgbClr val="031C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panose="020B0604020202020204" pitchFamily="34" charset="0"/>
            </a:endParaRPr>
          </a:p>
        </p:txBody>
      </p:sp>
      <p:sp>
        <p:nvSpPr>
          <p:cNvPr id="3" name="TextBox 2">
            <a:extLst>
              <a:ext uri="{FF2B5EF4-FFF2-40B4-BE49-F238E27FC236}">
                <a16:creationId xmlns:a16="http://schemas.microsoft.com/office/drawing/2014/main" id="{BB23807A-4A34-A544-9677-E6F4774A48EF}"/>
              </a:ext>
            </a:extLst>
          </p:cNvPr>
          <p:cNvSpPr txBox="1"/>
          <p:nvPr/>
        </p:nvSpPr>
        <p:spPr>
          <a:xfrm>
            <a:off x="641829" y="92162"/>
            <a:ext cx="11016292" cy="954107"/>
          </a:xfrm>
          <a:prstGeom prst="rect">
            <a:avLst/>
          </a:prstGeom>
          <a:noFill/>
        </p:spPr>
        <p:txBody>
          <a:bodyPr wrap="square" rtlCol="0">
            <a:spAutoFit/>
          </a:bodyPr>
          <a:lstStyle/>
          <a:p>
            <a:r>
              <a:rPr lang="en-US" sz="2800" b="1" dirty="0">
                <a:solidFill>
                  <a:schemeClr val="bg1"/>
                </a:solidFill>
                <a:latin typeface="Segoe UI" panose="020B0502040204020203" pitchFamily="34" charset="0"/>
                <a:cs typeface="Segoe UI" panose="020B0502040204020203" pitchFamily="34" charset="0"/>
              </a:rPr>
              <a:t>Introduction:</a:t>
            </a:r>
          </a:p>
          <a:p>
            <a:r>
              <a:rPr lang="en-US" sz="2800" b="1" dirty="0">
                <a:solidFill>
                  <a:schemeClr val="bg1"/>
                </a:solidFill>
                <a:latin typeface="Segoe UI" panose="020B0502040204020203" pitchFamily="34" charset="0"/>
                <a:cs typeface="Segoe UI" panose="020B0502040204020203" pitchFamily="34" charset="0"/>
              </a:rPr>
              <a:t>Why Build a Business Case for Third-Party Risk Management?</a:t>
            </a:r>
          </a:p>
        </p:txBody>
      </p:sp>
      <p:sp>
        <p:nvSpPr>
          <p:cNvPr id="4" name="TextBox 3">
            <a:extLst>
              <a:ext uri="{FF2B5EF4-FFF2-40B4-BE49-F238E27FC236}">
                <a16:creationId xmlns:a16="http://schemas.microsoft.com/office/drawing/2014/main" id="{FED28203-FAD2-3087-2AC8-2D3466171A0E}"/>
              </a:ext>
            </a:extLst>
          </p:cNvPr>
          <p:cNvSpPr txBox="1"/>
          <p:nvPr/>
        </p:nvSpPr>
        <p:spPr>
          <a:xfrm>
            <a:off x="546100" y="1827617"/>
            <a:ext cx="11207750" cy="4062651"/>
          </a:xfrm>
          <a:prstGeom prst="rect">
            <a:avLst/>
          </a:prstGeom>
          <a:noFill/>
        </p:spPr>
        <p:txBody>
          <a:bodyPr wrap="square" lIns="91440" tIns="45720" rIns="91440" bIns="45720" anchor="t">
            <a:spAutoFit/>
          </a:bodyPr>
          <a:lstStyle/>
          <a:p>
            <a:pPr marL="285750" indent="-285750">
              <a:spcAft>
                <a:spcPts val="1800"/>
              </a:spcAft>
              <a:buFont typeface="Arial" panose="020B0604020202020204" pitchFamily="34" charset="0"/>
              <a:buChar char="•"/>
            </a:pPr>
            <a:r>
              <a:rPr lang="en-US" b="1" dirty="0">
                <a:latin typeface="Segoe UI" panose="020B0502040204020203" pitchFamily="34" charset="0"/>
                <a:cs typeface="Segoe UI" panose="020B0502040204020203" pitchFamily="34" charset="0"/>
              </a:rPr>
              <a:t>Builds program support: </a:t>
            </a:r>
            <a:r>
              <a:rPr lang="en-US" dirty="0">
                <a:latin typeface="Segoe UI" panose="020B0502040204020203" pitchFamily="34" charset="0"/>
                <a:cs typeface="Segoe UI" panose="020B0502040204020203" pitchFamily="34" charset="0"/>
              </a:rPr>
              <a:t>A well-constructed business case is critical for securing the necessary funding, resources, and support for any major initiative, including implementing a third-party risk management (TPRM) program.</a:t>
            </a:r>
          </a:p>
          <a:p>
            <a:pPr marL="285750" indent="-285750">
              <a:spcAft>
                <a:spcPts val="1800"/>
              </a:spcAft>
              <a:buFont typeface="Arial" panose="020B0604020202020204" pitchFamily="34" charset="0"/>
              <a:buChar char="•"/>
            </a:pPr>
            <a:r>
              <a:rPr lang="en-US" b="1" dirty="0">
                <a:latin typeface="Segoe UI" panose="020B0502040204020203" pitchFamily="34" charset="0"/>
                <a:cs typeface="Segoe UI" panose="020B0502040204020203" pitchFamily="34" charset="0"/>
              </a:rPr>
              <a:t>Educates stakeholders: </a:t>
            </a:r>
            <a:r>
              <a:rPr lang="en-US" dirty="0">
                <a:latin typeface="Segoe UI" panose="020B0502040204020203" pitchFamily="34" charset="0"/>
                <a:cs typeface="Segoe UI" panose="020B0502040204020203" pitchFamily="34" charset="0"/>
              </a:rPr>
              <a:t>It helps stakeholders understand the rationale, benefits, and costs associated with the proposed program, as well as the risks of not implementing the program. </a:t>
            </a:r>
          </a:p>
          <a:p>
            <a:pPr marL="285750" indent="-285750">
              <a:spcAft>
                <a:spcPts val="1800"/>
              </a:spcAft>
              <a:buFont typeface="Arial" panose="020B0604020202020204" pitchFamily="34" charset="0"/>
              <a:buChar char="•"/>
            </a:pPr>
            <a:r>
              <a:rPr lang="en-US" b="1" dirty="0">
                <a:latin typeface="Segoe UI" panose="020B0502040204020203" pitchFamily="34" charset="0"/>
                <a:cs typeface="Segoe UI" panose="020B0502040204020203" pitchFamily="34" charset="0"/>
              </a:rPr>
              <a:t>Provides validation:</a:t>
            </a:r>
            <a:r>
              <a:rPr lang="en-US" dirty="0">
                <a:latin typeface="Segoe UI" panose="020B0502040204020203" pitchFamily="34" charset="0"/>
                <a:cs typeface="Segoe UI" panose="020B0502040204020203" pitchFamily="34" charset="0"/>
              </a:rPr>
              <a:t> It can demonstrate the value of the program and ensure it aligns with the organization’s overall risk management and governance objectives.</a:t>
            </a:r>
          </a:p>
          <a:p>
            <a:pPr marL="285750" indent="-285750">
              <a:spcAft>
                <a:spcPts val="1800"/>
              </a:spcAft>
              <a:buFont typeface="Arial" panose="020B0604020202020204" pitchFamily="34" charset="0"/>
              <a:buChar char="•"/>
            </a:pPr>
            <a:r>
              <a:rPr lang="en-US" b="1" dirty="0">
                <a:latin typeface="Segoe UI"/>
                <a:cs typeface="Segoe UI"/>
              </a:rPr>
              <a:t>Highlights organizational value: </a:t>
            </a:r>
            <a:r>
              <a:rPr lang="en-US" dirty="0">
                <a:latin typeface="Segoe UI"/>
                <a:cs typeface="Segoe UI"/>
              </a:rPr>
              <a:t>It can identify the value and benefits at the enterprise and departmental levels.</a:t>
            </a:r>
          </a:p>
          <a:p>
            <a:pPr marL="285750" indent="-285750">
              <a:spcAft>
                <a:spcPts val="1800"/>
              </a:spcAft>
              <a:buFont typeface="Arial" panose="020B0604020202020204" pitchFamily="34" charset="0"/>
              <a:buChar char="•"/>
            </a:pPr>
            <a:r>
              <a:rPr lang="en-US" b="1" dirty="0">
                <a:latin typeface="Segoe UI" panose="020B0502040204020203" pitchFamily="34" charset="0"/>
                <a:cs typeface="Segoe UI" panose="020B0502040204020203" pitchFamily="34" charset="0"/>
              </a:rPr>
              <a:t>Outlines the roadmap: </a:t>
            </a:r>
            <a:r>
              <a:rPr lang="en-US" dirty="0">
                <a:latin typeface="Segoe UI" panose="020B0502040204020203" pitchFamily="34" charset="0"/>
                <a:cs typeface="Segoe UI" panose="020B0502040204020203" pitchFamily="34" charset="0"/>
              </a:rPr>
              <a:t>It can provide a roadmap for the implementation of the program, including timelines, milestones, and deliverables.</a:t>
            </a:r>
          </a:p>
        </p:txBody>
      </p:sp>
      <p:sp>
        <p:nvSpPr>
          <p:cNvPr id="5" name="Slide Number Placeholder 4">
            <a:extLst>
              <a:ext uri="{FF2B5EF4-FFF2-40B4-BE49-F238E27FC236}">
                <a16:creationId xmlns:a16="http://schemas.microsoft.com/office/drawing/2014/main" id="{CB54EE3D-B880-FBE2-429C-758DC3682933}"/>
              </a:ext>
            </a:extLst>
          </p:cNvPr>
          <p:cNvSpPr>
            <a:spLocks noGrp="1"/>
          </p:cNvSpPr>
          <p:nvPr>
            <p:ph type="sldNum" sz="quarter" idx="12"/>
          </p:nvPr>
        </p:nvSpPr>
        <p:spPr/>
        <p:txBody>
          <a:bodyPr/>
          <a:lstStyle/>
          <a:p>
            <a:fld id="{BE42C48A-6ED1-1844-AB48-A670D08148BE}" type="slidenum">
              <a:rPr lang="en-US" smtClean="0"/>
              <a:t>2</a:t>
            </a:fld>
            <a:endParaRPr lang="en-US" dirty="0"/>
          </a:p>
        </p:txBody>
      </p:sp>
    </p:spTree>
    <p:extLst>
      <p:ext uri="{BB962C8B-B14F-4D97-AF65-F5344CB8AC3E}">
        <p14:creationId xmlns:p14="http://schemas.microsoft.com/office/powerpoint/2010/main" val="32351523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4A06536-7B48-D62A-D713-C35F18169C97}"/>
              </a:ext>
            </a:extLst>
          </p:cNvPr>
          <p:cNvSpPr/>
          <p:nvPr/>
        </p:nvSpPr>
        <p:spPr>
          <a:xfrm>
            <a:off x="0" y="0"/>
            <a:ext cx="12192000" cy="1138432"/>
          </a:xfrm>
          <a:prstGeom prst="rect">
            <a:avLst/>
          </a:prstGeom>
          <a:solidFill>
            <a:srgbClr val="031C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panose="020B0604020202020204" pitchFamily="34" charset="0"/>
            </a:endParaRPr>
          </a:p>
        </p:txBody>
      </p:sp>
      <p:sp>
        <p:nvSpPr>
          <p:cNvPr id="3" name="TextBox 2">
            <a:extLst>
              <a:ext uri="{FF2B5EF4-FFF2-40B4-BE49-F238E27FC236}">
                <a16:creationId xmlns:a16="http://schemas.microsoft.com/office/drawing/2014/main" id="{BB23807A-4A34-A544-9677-E6F4774A48EF}"/>
              </a:ext>
            </a:extLst>
          </p:cNvPr>
          <p:cNvSpPr txBox="1"/>
          <p:nvPr/>
        </p:nvSpPr>
        <p:spPr>
          <a:xfrm>
            <a:off x="723377" y="307606"/>
            <a:ext cx="10938354" cy="523220"/>
          </a:xfrm>
          <a:prstGeom prst="rect">
            <a:avLst/>
          </a:prstGeom>
          <a:noFill/>
        </p:spPr>
        <p:txBody>
          <a:bodyPr wrap="square" rtlCol="0">
            <a:spAutoFit/>
          </a:bodyPr>
          <a:lstStyle/>
          <a:p>
            <a:r>
              <a:rPr lang="en-US" sz="2800" b="1" dirty="0">
                <a:solidFill>
                  <a:schemeClr val="bg1"/>
                </a:solidFill>
                <a:latin typeface="Segoe UI" panose="020B0502040204020203" pitchFamily="34" charset="0"/>
                <a:cs typeface="Segoe UI" panose="020B0502040204020203" pitchFamily="34" charset="0"/>
              </a:rPr>
              <a:t>Best Practices: Statistics and Sample ROI Formulas</a:t>
            </a:r>
          </a:p>
        </p:txBody>
      </p:sp>
      <p:sp>
        <p:nvSpPr>
          <p:cNvPr id="5" name="Text Placeholder 3">
            <a:extLst>
              <a:ext uri="{FF2B5EF4-FFF2-40B4-BE49-F238E27FC236}">
                <a16:creationId xmlns:a16="http://schemas.microsoft.com/office/drawing/2014/main" id="{3B715657-BEED-729F-544E-7C9DA772F4D5}"/>
              </a:ext>
            </a:extLst>
          </p:cNvPr>
          <p:cNvSpPr txBox="1">
            <a:spLocks/>
          </p:cNvSpPr>
          <p:nvPr/>
        </p:nvSpPr>
        <p:spPr>
          <a:xfrm>
            <a:off x="776038" y="1628507"/>
            <a:ext cx="10639924" cy="4401205"/>
          </a:xfrm>
          <a:prstGeom prst="rect">
            <a:avLst/>
          </a:prstGeom>
        </p:spPr>
        <p:txBody>
          <a:bodyPr wrap="square" lIns="0" tIns="0" rIns="0" bIns="0">
            <a:spAutoFit/>
          </a:bodyPr>
          <a:lstStyle>
            <a:lvl1pPr marL="338630" indent="-338630" algn="l" defTabSz="451507" rtl="0" eaLnBrk="1" latinLnBrk="0" hangingPunct="1">
              <a:spcBef>
                <a:spcPct val="20000"/>
              </a:spcBef>
              <a:buFont typeface="Arial"/>
              <a:buChar char="•"/>
              <a:defRPr sz="3160" kern="1200">
                <a:solidFill>
                  <a:schemeClr val="tx1"/>
                </a:solidFill>
                <a:latin typeface="+mn-lt"/>
                <a:ea typeface="+mn-ea"/>
                <a:cs typeface="+mn-cs"/>
              </a:defRPr>
            </a:lvl1pPr>
            <a:lvl2pPr marL="733697" indent="-282191" algn="l" defTabSz="451507" rtl="0" eaLnBrk="1" latinLnBrk="0" hangingPunct="1">
              <a:spcBef>
                <a:spcPct val="20000"/>
              </a:spcBef>
              <a:buFont typeface="Arial"/>
              <a:buChar char="–"/>
              <a:defRPr sz="2764" kern="1200">
                <a:solidFill>
                  <a:schemeClr val="tx1"/>
                </a:solidFill>
                <a:latin typeface="+mn-lt"/>
                <a:ea typeface="+mn-ea"/>
                <a:cs typeface="+mn-cs"/>
              </a:defRPr>
            </a:lvl2pPr>
            <a:lvl3pPr marL="1128764" indent="-225753" algn="l" defTabSz="451507" rtl="0" eaLnBrk="1" latinLnBrk="0" hangingPunct="1">
              <a:spcBef>
                <a:spcPct val="20000"/>
              </a:spcBef>
              <a:buFont typeface="Arial"/>
              <a:buChar char="•"/>
              <a:defRPr sz="2371" kern="1200">
                <a:solidFill>
                  <a:schemeClr val="tx1"/>
                </a:solidFill>
                <a:latin typeface="+mn-lt"/>
                <a:ea typeface="+mn-ea"/>
                <a:cs typeface="+mn-cs"/>
              </a:defRPr>
            </a:lvl3pPr>
            <a:lvl4pPr marL="1580271" indent="-225753" algn="l" defTabSz="451507" rtl="0" eaLnBrk="1" latinLnBrk="0" hangingPunct="1">
              <a:spcBef>
                <a:spcPct val="20000"/>
              </a:spcBef>
              <a:buFont typeface="Arial"/>
              <a:buChar char="–"/>
              <a:defRPr sz="1976" kern="1200">
                <a:solidFill>
                  <a:schemeClr val="tx1"/>
                </a:solidFill>
                <a:latin typeface="+mn-lt"/>
                <a:ea typeface="+mn-ea"/>
                <a:cs typeface="+mn-cs"/>
              </a:defRPr>
            </a:lvl4pPr>
            <a:lvl5pPr marL="2031777" indent="-225753" algn="l" defTabSz="451507" rtl="0" eaLnBrk="1" latinLnBrk="0" hangingPunct="1">
              <a:spcBef>
                <a:spcPct val="20000"/>
              </a:spcBef>
              <a:buFont typeface="Arial"/>
              <a:buChar char="»"/>
              <a:defRPr sz="1976" kern="1200">
                <a:solidFill>
                  <a:schemeClr val="tx1"/>
                </a:solidFill>
                <a:latin typeface="+mn-lt"/>
                <a:ea typeface="+mn-ea"/>
                <a:cs typeface="+mn-cs"/>
              </a:defRPr>
            </a:lvl5pPr>
            <a:lvl6pPr marL="2483282" indent="-225753" algn="l" defTabSz="451507" rtl="0" eaLnBrk="1" latinLnBrk="0" hangingPunct="1">
              <a:spcBef>
                <a:spcPct val="20000"/>
              </a:spcBef>
              <a:buFont typeface="Arial"/>
              <a:buChar char="•"/>
              <a:defRPr sz="1976" kern="1200">
                <a:solidFill>
                  <a:schemeClr val="tx1"/>
                </a:solidFill>
                <a:latin typeface="+mn-lt"/>
                <a:ea typeface="+mn-ea"/>
                <a:cs typeface="+mn-cs"/>
              </a:defRPr>
            </a:lvl6pPr>
            <a:lvl7pPr marL="2934788" indent="-225753" algn="l" defTabSz="451507" rtl="0" eaLnBrk="1" latinLnBrk="0" hangingPunct="1">
              <a:spcBef>
                <a:spcPct val="20000"/>
              </a:spcBef>
              <a:buFont typeface="Arial"/>
              <a:buChar char="•"/>
              <a:defRPr sz="1976" kern="1200">
                <a:solidFill>
                  <a:schemeClr val="tx1"/>
                </a:solidFill>
                <a:latin typeface="+mn-lt"/>
                <a:ea typeface="+mn-ea"/>
                <a:cs typeface="+mn-cs"/>
              </a:defRPr>
            </a:lvl7pPr>
            <a:lvl8pPr marL="3386295" indent="-225753" algn="l" defTabSz="451507" rtl="0" eaLnBrk="1" latinLnBrk="0" hangingPunct="1">
              <a:spcBef>
                <a:spcPct val="20000"/>
              </a:spcBef>
              <a:buFont typeface="Arial"/>
              <a:buChar char="•"/>
              <a:defRPr sz="1976" kern="1200">
                <a:solidFill>
                  <a:schemeClr val="tx1"/>
                </a:solidFill>
                <a:latin typeface="+mn-lt"/>
                <a:ea typeface="+mn-ea"/>
                <a:cs typeface="+mn-cs"/>
              </a:defRPr>
            </a:lvl8pPr>
            <a:lvl9pPr marL="3837799" indent="-225753" algn="l" defTabSz="451507" rtl="0" eaLnBrk="1" latinLnBrk="0" hangingPunct="1">
              <a:spcBef>
                <a:spcPct val="20000"/>
              </a:spcBef>
              <a:buFont typeface="Arial"/>
              <a:buChar char="•"/>
              <a:defRPr sz="1976" kern="1200">
                <a:solidFill>
                  <a:schemeClr val="tx1"/>
                </a:solidFill>
                <a:latin typeface="+mn-lt"/>
                <a:ea typeface="+mn-ea"/>
                <a:cs typeface="+mn-cs"/>
              </a:defRPr>
            </a:lvl9pPr>
          </a:lstStyle>
          <a:p>
            <a:pPr marL="0" marR="0" lvl="0" indent="0" fontAlgn="base">
              <a:spcBef>
                <a:spcPts val="0"/>
              </a:spcBef>
              <a:spcAft>
                <a:spcPts val="600"/>
              </a:spcAft>
              <a:buNone/>
            </a:pPr>
            <a:r>
              <a:rPr lang="en-US" sz="1600" dirty="0">
                <a:latin typeface="Segoe UI" panose="020B0502040204020203" pitchFamily="34" charset="0"/>
                <a:ea typeface="Times New Roman" panose="02020603050405020304" pitchFamily="18" charset="0"/>
                <a:cs typeface="Segoe UI" panose="020B0502040204020203" pitchFamily="34" charset="0"/>
              </a:rPr>
              <a:t>The</a:t>
            </a:r>
            <a:r>
              <a:rPr lang="en-US" sz="1600" b="1" dirty="0">
                <a:latin typeface="Segoe UI" panose="020B0502040204020203" pitchFamily="34" charset="0"/>
                <a:ea typeface="Times New Roman" panose="02020603050405020304" pitchFamily="18" charset="0"/>
                <a:cs typeface="Segoe UI" panose="020B0502040204020203" pitchFamily="34" charset="0"/>
              </a:rPr>
              <a:t> </a:t>
            </a:r>
            <a:r>
              <a:rPr lang="en-US" sz="1600" dirty="0">
                <a:latin typeface="Segoe UI" panose="020B0502040204020203" pitchFamily="34" charset="0"/>
                <a:ea typeface="Times New Roman" panose="02020603050405020304" pitchFamily="18" charset="0"/>
                <a:cs typeface="Segoe UI" panose="020B0502040204020203" pitchFamily="34" charset="0"/>
              </a:rPr>
              <a:t>ROI for third-party risk management is primarily calculated through </a:t>
            </a:r>
            <a:r>
              <a:rPr lang="en-US" sz="1600" b="1" dirty="0">
                <a:latin typeface="Segoe UI" panose="020B0502040204020203" pitchFamily="34" charset="0"/>
                <a:ea typeface="Times New Roman" panose="02020603050405020304" pitchFamily="18" charset="0"/>
                <a:cs typeface="Segoe UI" panose="020B0502040204020203" pitchFamily="34" charset="0"/>
              </a:rPr>
              <a:t>cost avoidance</a:t>
            </a:r>
            <a:r>
              <a:rPr lang="en-US" sz="1600" dirty="0">
                <a:latin typeface="Segoe UI" panose="020B0502040204020203" pitchFamily="34" charset="0"/>
                <a:ea typeface="Times New Roman" panose="02020603050405020304" pitchFamily="18" charset="0"/>
                <a:cs typeface="Segoe UI" panose="020B0502040204020203" pitchFamily="34" charset="0"/>
              </a:rPr>
              <a:t>. The cost of investing in a third-party risk management program can be significantly lower than the potential costs of not having a program in place. </a:t>
            </a:r>
          </a:p>
          <a:p>
            <a:pPr marL="0" marR="0" lvl="0" indent="0" fontAlgn="base">
              <a:spcBef>
                <a:spcPts val="0"/>
              </a:spcBef>
              <a:spcAft>
                <a:spcPts val="600"/>
              </a:spcAft>
              <a:buNone/>
            </a:pPr>
            <a:endParaRPr lang="en-US" sz="1600" dirty="0">
              <a:latin typeface="Segoe UI" panose="020B0502040204020203" pitchFamily="34" charset="0"/>
              <a:ea typeface="Times New Roman" panose="02020603050405020304" pitchFamily="18" charset="0"/>
              <a:cs typeface="Segoe UI" panose="020B0502040204020203" pitchFamily="34" charset="0"/>
            </a:endParaRPr>
          </a:p>
          <a:p>
            <a:pPr marL="0" marR="0" lvl="0" indent="0" fontAlgn="base">
              <a:spcBef>
                <a:spcPts val="0"/>
              </a:spcBef>
              <a:spcAft>
                <a:spcPts val="600"/>
              </a:spcAft>
              <a:buNone/>
            </a:pPr>
            <a:r>
              <a:rPr lang="en-US" sz="1600" b="1" dirty="0">
                <a:latin typeface="Segoe UI" panose="020B0502040204020203" pitchFamily="34" charset="0"/>
                <a:ea typeface="Times New Roman" panose="02020603050405020304" pitchFamily="18" charset="0"/>
                <a:cs typeface="Segoe UI" panose="020B0502040204020203" pitchFamily="34" charset="0"/>
              </a:rPr>
              <a:t>Note: </a:t>
            </a:r>
            <a:r>
              <a:rPr lang="en-US" sz="1600" dirty="0">
                <a:latin typeface="Segoe UI" panose="020B0502040204020203" pitchFamily="34" charset="0"/>
                <a:ea typeface="Times New Roman" panose="02020603050405020304" pitchFamily="18" charset="0"/>
                <a:cs typeface="Segoe UI" panose="020B0502040204020203" pitchFamily="34" charset="0"/>
              </a:rPr>
              <a:t>If you don’t have access to certain data in your organization, like revenue per customer or number of vendors with downtime, use averages found within your industry. The following formulas and examples are intended only for illustrative purposes:</a:t>
            </a:r>
          </a:p>
          <a:p>
            <a:pPr marL="0" marR="0" lvl="0" indent="0" fontAlgn="base">
              <a:spcBef>
                <a:spcPts val="0"/>
              </a:spcBef>
              <a:spcAft>
                <a:spcPts val="600"/>
              </a:spcAft>
              <a:buNone/>
            </a:pPr>
            <a:endParaRPr lang="en-US" sz="1600" dirty="0">
              <a:latin typeface="Segoe UI" panose="020B0502040204020203" pitchFamily="34" charset="0"/>
              <a:ea typeface="Times New Roman" panose="02020603050405020304" pitchFamily="18" charset="0"/>
              <a:cs typeface="Segoe UI" panose="020B0502040204020203" pitchFamily="34" charset="0"/>
            </a:endParaRPr>
          </a:p>
          <a:p>
            <a:pPr marL="0" marR="0" lvl="0" indent="0" fontAlgn="base">
              <a:spcBef>
                <a:spcPts val="0"/>
              </a:spcBef>
              <a:spcAft>
                <a:spcPts val="600"/>
              </a:spcAft>
              <a:buNone/>
            </a:pPr>
            <a:r>
              <a:rPr lang="en-US" sz="1600" b="1" dirty="0">
                <a:latin typeface="Segoe UI" panose="020B0502040204020203" pitchFamily="34" charset="0"/>
                <a:ea typeface="Times New Roman" panose="02020603050405020304" pitchFamily="18" charset="0"/>
                <a:cs typeface="Segoe UI" panose="020B0502040204020203" pitchFamily="34" charset="0"/>
              </a:rPr>
              <a:t>Sample statistic: </a:t>
            </a:r>
            <a:r>
              <a:rPr lang="en-US" sz="1600" dirty="0">
                <a:latin typeface="Segoe UI" panose="020B0502040204020203" pitchFamily="34" charset="0"/>
                <a:ea typeface="Times New Roman" panose="02020603050405020304" pitchFamily="18" charset="0"/>
                <a:cs typeface="Segoe UI" panose="020B0502040204020203" pitchFamily="34" charset="0"/>
              </a:rPr>
              <a:t>Twenty-one percent (21%) of customers claim they will permanently leave a business after a breach.</a:t>
            </a:r>
            <a:r>
              <a:rPr lang="en-US" sz="1600" baseline="30000" dirty="0">
                <a:latin typeface="Segoe UI" panose="020B0502040204020203" pitchFamily="34" charset="0"/>
                <a:ea typeface="Times New Roman" panose="02020603050405020304" pitchFamily="18" charset="0"/>
                <a:cs typeface="Segoe UI" panose="020B0502040204020203" pitchFamily="34" charset="0"/>
              </a:rPr>
              <a:t> 1</a:t>
            </a:r>
            <a:endParaRPr lang="en-US" sz="1600" dirty="0">
              <a:latin typeface="Segoe UI" panose="020B0502040204020203" pitchFamily="34" charset="0"/>
              <a:ea typeface="Times New Roman" panose="02020603050405020304" pitchFamily="18" charset="0"/>
              <a:cs typeface="Segoe UI" panose="020B0502040204020203" pitchFamily="34" charset="0"/>
            </a:endParaRPr>
          </a:p>
          <a:p>
            <a:pPr marL="0" marR="0" lvl="0" indent="0" fontAlgn="base">
              <a:spcBef>
                <a:spcPts val="0"/>
              </a:spcBef>
              <a:spcAft>
                <a:spcPts val="600"/>
              </a:spcAft>
              <a:buNone/>
            </a:pPr>
            <a:br>
              <a:rPr lang="en-US" sz="1600" b="1" dirty="0">
                <a:latin typeface="Segoe UI" panose="020B0502040204020203" pitchFamily="34" charset="0"/>
                <a:ea typeface="Times New Roman" panose="02020603050405020304" pitchFamily="18" charset="0"/>
                <a:cs typeface="Segoe UI" panose="020B0502040204020203" pitchFamily="34" charset="0"/>
              </a:rPr>
            </a:br>
            <a:r>
              <a:rPr lang="en-US" sz="1600" b="1" dirty="0">
                <a:latin typeface="Segoe UI" panose="020B0502040204020203" pitchFamily="34" charset="0"/>
                <a:ea typeface="Times New Roman" panose="02020603050405020304" pitchFamily="18" charset="0"/>
                <a:cs typeface="Segoe UI" panose="020B0502040204020203" pitchFamily="34" charset="0"/>
              </a:rPr>
              <a:t>Sample ROI formula: </a:t>
            </a:r>
            <a:r>
              <a:rPr lang="en-US" sz="1600" dirty="0">
                <a:latin typeface="Segoe UI" panose="020B0502040204020203" pitchFamily="34" charset="0"/>
                <a:ea typeface="Times New Roman" panose="02020603050405020304" pitchFamily="18" charset="0"/>
                <a:cs typeface="Segoe UI" panose="020B0502040204020203" pitchFamily="34" charset="0"/>
              </a:rPr>
              <a:t>Total number of current customers x average annual revenue per customer x 21% = annual lost revenue potential from a breach.</a:t>
            </a:r>
          </a:p>
          <a:p>
            <a:pPr marL="0" marR="0" lvl="0" indent="0" fontAlgn="base">
              <a:spcBef>
                <a:spcPts val="0"/>
              </a:spcBef>
              <a:spcAft>
                <a:spcPts val="600"/>
              </a:spcAft>
              <a:buNone/>
            </a:pPr>
            <a:br>
              <a:rPr lang="en-US" sz="1600" b="1" dirty="0">
                <a:latin typeface="Segoe UI" panose="020B0502040204020203" pitchFamily="34" charset="0"/>
                <a:ea typeface="Times New Roman" panose="02020603050405020304" pitchFamily="18" charset="0"/>
                <a:cs typeface="Segoe UI" panose="020B0502040204020203" pitchFamily="34" charset="0"/>
              </a:rPr>
            </a:br>
            <a:r>
              <a:rPr lang="en-US" sz="1600" b="1" dirty="0">
                <a:latin typeface="Segoe UI" panose="020B0502040204020203" pitchFamily="34" charset="0"/>
                <a:ea typeface="Times New Roman" panose="02020603050405020304" pitchFamily="18" charset="0"/>
                <a:cs typeface="Segoe UI" panose="020B0502040204020203" pitchFamily="34" charset="0"/>
              </a:rPr>
              <a:t>Example: </a:t>
            </a:r>
            <a:r>
              <a:rPr lang="en-US" sz="1600" dirty="0">
                <a:latin typeface="Segoe UI" panose="020B0502040204020203" pitchFamily="34" charset="0"/>
                <a:ea typeface="Times New Roman" panose="02020603050405020304" pitchFamily="18" charset="0"/>
                <a:cs typeface="Segoe UI" panose="020B0502040204020203" pitchFamily="34" charset="0"/>
              </a:rPr>
              <a:t>If you have 1,000 customers that on average pay you $10,000, your annual revenue is $10 million. After a breach occurs, on average, you may lose $2.1 million of revenue (21% of your customers, or 210 customers that pay you on average $10,000 per year).</a:t>
            </a:r>
          </a:p>
        </p:txBody>
      </p:sp>
      <p:sp>
        <p:nvSpPr>
          <p:cNvPr id="2" name="TextBox 1">
            <a:extLst>
              <a:ext uri="{FF2B5EF4-FFF2-40B4-BE49-F238E27FC236}">
                <a16:creationId xmlns:a16="http://schemas.microsoft.com/office/drawing/2014/main" id="{AC6A192F-4508-2D4F-05E0-6B5E7D8A20D1}"/>
              </a:ext>
            </a:extLst>
          </p:cNvPr>
          <p:cNvSpPr txBox="1"/>
          <p:nvPr/>
        </p:nvSpPr>
        <p:spPr>
          <a:xfrm>
            <a:off x="685799" y="6115586"/>
            <a:ext cx="11506201" cy="553998"/>
          </a:xfrm>
          <a:prstGeom prst="rect">
            <a:avLst/>
          </a:prstGeom>
          <a:noFill/>
        </p:spPr>
        <p:txBody>
          <a:bodyPr wrap="square" rtlCol="0">
            <a:spAutoFit/>
          </a:bodyPr>
          <a:lstStyle/>
          <a:p>
            <a:endParaRPr lang="en-US" sz="1000" b="1" dirty="0">
              <a:solidFill>
                <a:schemeClr val="bg2">
                  <a:lumMod val="90000"/>
                </a:schemeClr>
              </a:solidFill>
              <a:effectLst/>
              <a:latin typeface="Helvetica" pitchFamily="2" charset="0"/>
            </a:endParaRPr>
          </a:p>
          <a:p>
            <a:r>
              <a:rPr lang="en-US" sz="1000" baseline="30000" dirty="0">
                <a:effectLst/>
                <a:latin typeface="Helvetica" pitchFamily="2" charset="0"/>
              </a:rPr>
              <a:t>1 </a:t>
            </a:r>
            <a:r>
              <a:rPr lang="en-US" sz="1000" dirty="0">
                <a:solidFill>
                  <a:schemeClr val="bg2">
                    <a:lumMod val="90000"/>
                  </a:schemeClr>
                </a:solidFill>
                <a:effectLst/>
                <a:latin typeface="Helvetica" pitchFamily="2" charset="0"/>
                <a:hlinkClick r:id="rId4"/>
              </a:rPr>
              <a:t>https://securityboulevard.com/2023/01/what-happens-to-a-customer-after-a-data-breach/#:~:text=According%20to%20PCI%20Pal's%20recent,to%20a%20business%20post%2Dbreach</a:t>
            </a:r>
            <a:endParaRPr lang="en-US" sz="1000" dirty="0">
              <a:solidFill>
                <a:schemeClr val="bg2">
                  <a:lumMod val="90000"/>
                </a:schemeClr>
              </a:solidFill>
              <a:effectLst/>
              <a:latin typeface="Helvetica" pitchFamily="2" charset="0"/>
            </a:endParaRPr>
          </a:p>
          <a:p>
            <a:endParaRPr lang="en-US" sz="1000" dirty="0">
              <a:solidFill>
                <a:schemeClr val="bg2">
                  <a:lumMod val="90000"/>
                </a:schemeClr>
              </a:solidFill>
            </a:endParaRPr>
          </a:p>
        </p:txBody>
      </p:sp>
      <p:sp>
        <p:nvSpPr>
          <p:cNvPr id="6" name="Slide Number Placeholder 5">
            <a:extLst>
              <a:ext uri="{FF2B5EF4-FFF2-40B4-BE49-F238E27FC236}">
                <a16:creationId xmlns:a16="http://schemas.microsoft.com/office/drawing/2014/main" id="{924FFEDB-303C-7FA1-332E-627A04BE8365}"/>
              </a:ext>
            </a:extLst>
          </p:cNvPr>
          <p:cNvSpPr>
            <a:spLocks noGrp="1"/>
          </p:cNvSpPr>
          <p:nvPr>
            <p:ph type="sldNum" sz="quarter" idx="12"/>
          </p:nvPr>
        </p:nvSpPr>
        <p:spPr/>
        <p:txBody>
          <a:bodyPr/>
          <a:lstStyle/>
          <a:p>
            <a:fld id="{BE42C48A-6ED1-1844-AB48-A670D08148BE}" type="slidenum">
              <a:rPr lang="en-US" smtClean="0"/>
              <a:t>20</a:t>
            </a:fld>
            <a:endParaRPr lang="en-US" dirty="0"/>
          </a:p>
        </p:txBody>
      </p:sp>
    </p:spTree>
    <p:extLst>
      <p:ext uri="{BB962C8B-B14F-4D97-AF65-F5344CB8AC3E}">
        <p14:creationId xmlns:p14="http://schemas.microsoft.com/office/powerpoint/2010/main" val="91401164"/>
      </p:ext>
    </p:extLst>
  </p:cSld>
  <p:clrMapOvr>
    <a:masterClrMapping/>
  </p:clrMapOvr>
  <p:extLst>
    <p:ext uri="{6950BFC3-D8DA-4A85-94F7-54DA5524770B}">
      <p188:commentRel xmlns:p188="http://schemas.microsoft.com/office/powerpoint/2018/8/main" r:id="rId3"/>
    </p:ext>
  </p:extLs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021709-4DDF-929B-EE98-0A486D800672}"/>
            </a:ext>
          </a:extLst>
        </p:cNvPr>
        <p:cNvGrpSpPr/>
        <p:nvPr/>
      </p:nvGrpSpPr>
      <p:grpSpPr>
        <a:xfrm>
          <a:off x="0" y="0"/>
          <a:ext cx="0" cy="0"/>
          <a:chOff x="0" y="0"/>
          <a:chExt cx="0" cy="0"/>
        </a:xfrm>
      </p:grpSpPr>
      <p:sp>
        <p:nvSpPr>
          <p:cNvPr id="7" name="Rectangle 6">
            <a:extLst>
              <a:ext uri="{FF2B5EF4-FFF2-40B4-BE49-F238E27FC236}">
                <a16:creationId xmlns:a16="http://schemas.microsoft.com/office/drawing/2014/main" id="{85829D90-C5D1-E376-A997-A9EF13DD2275}"/>
              </a:ext>
            </a:extLst>
          </p:cNvPr>
          <p:cNvSpPr/>
          <p:nvPr/>
        </p:nvSpPr>
        <p:spPr>
          <a:xfrm>
            <a:off x="0" y="0"/>
            <a:ext cx="12192000" cy="1138432"/>
          </a:xfrm>
          <a:prstGeom prst="rect">
            <a:avLst/>
          </a:prstGeom>
          <a:solidFill>
            <a:srgbClr val="031C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panose="020B0604020202020204" pitchFamily="34" charset="0"/>
            </a:endParaRPr>
          </a:p>
        </p:txBody>
      </p:sp>
      <p:sp>
        <p:nvSpPr>
          <p:cNvPr id="3" name="TextBox 2">
            <a:extLst>
              <a:ext uri="{FF2B5EF4-FFF2-40B4-BE49-F238E27FC236}">
                <a16:creationId xmlns:a16="http://schemas.microsoft.com/office/drawing/2014/main" id="{27743213-C077-DDB7-F7BC-F72362020938}"/>
              </a:ext>
            </a:extLst>
          </p:cNvPr>
          <p:cNvSpPr txBox="1"/>
          <p:nvPr/>
        </p:nvSpPr>
        <p:spPr>
          <a:xfrm>
            <a:off x="723377" y="307606"/>
            <a:ext cx="10938354" cy="523220"/>
          </a:xfrm>
          <a:prstGeom prst="rect">
            <a:avLst/>
          </a:prstGeom>
          <a:noFill/>
        </p:spPr>
        <p:txBody>
          <a:bodyPr wrap="square" rtlCol="0">
            <a:spAutoFit/>
          </a:bodyPr>
          <a:lstStyle/>
          <a:p>
            <a:r>
              <a:rPr lang="en-US" sz="2800" b="1" dirty="0">
                <a:solidFill>
                  <a:schemeClr val="bg1"/>
                </a:solidFill>
                <a:latin typeface="Segoe UI" panose="020B0502040204020203" pitchFamily="34" charset="0"/>
                <a:cs typeface="Segoe UI" panose="020B0502040204020203" pitchFamily="34" charset="0"/>
              </a:rPr>
              <a:t>Best Practices: Statistics and Sample ROI Formulas </a:t>
            </a:r>
            <a:r>
              <a:rPr lang="en-US" sz="2800" b="1" i="1" dirty="0">
                <a:solidFill>
                  <a:schemeClr val="bg1"/>
                </a:solidFill>
                <a:latin typeface="Segoe UI" panose="020B0502040204020203" pitchFamily="34" charset="0"/>
                <a:cs typeface="Segoe UI" panose="020B0502040204020203" pitchFamily="34" charset="0"/>
              </a:rPr>
              <a:t>Continued</a:t>
            </a:r>
            <a:endParaRPr lang="en-US" sz="2800" b="1" dirty="0">
              <a:solidFill>
                <a:schemeClr val="bg1"/>
              </a:solidFill>
              <a:latin typeface="Segoe UI" panose="020B0502040204020203" pitchFamily="34" charset="0"/>
              <a:cs typeface="Segoe UI" panose="020B0502040204020203" pitchFamily="34" charset="0"/>
            </a:endParaRPr>
          </a:p>
        </p:txBody>
      </p:sp>
      <p:sp>
        <p:nvSpPr>
          <p:cNvPr id="5" name="Text Placeholder 3">
            <a:extLst>
              <a:ext uri="{FF2B5EF4-FFF2-40B4-BE49-F238E27FC236}">
                <a16:creationId xmlns:a16="http://schemas.microsoft.com/office/drawing/2014/main" id="{EDB2F04F-3E61-64A4-F4BE-50212CABBF79}"/>
              </a:ext>
            </a:extLst>
          </p:cNvPr>
          <p:cNvSpPr txBox="1">
            <a:spLocks/>
          </p:cNvSpPr>
          <p:nvPr/>
        </p:nvSpPr>
        <p:spPr>
          <a:xfrm>
            <a:off x="723377" y="1551563"/>
            <a:ext cx="10124163" cy="2369880"/>
          </a:xfrm>
          <a:prstGeom prst="rect">
            <a:avLst/>
          </a:prstGeom>
        </p:spPr>
        <p:txBody>
          <a:bodyPr wrap="square" lIns="0" tIns="0" rIns="0" bIns="0">
            <a:spAutoFit/>
          </a:bodyPr>
          <a:lstStyle>
            <a:lvl1pPr marL="338630" indent="-338630" algn="l" defTabSz="451507" rtl="0" eaLnBrk="1" latinLnBrk="0" hangingPunct="1">
              <a:spcBef>
                <a:spcPct val="20000"/>
              </a:spcBef>
              <a:buFont typeface="Arial"/>
              <a:buChar char="•"/>
              <a:defRPr sz="3160" kern="1200">
                <a:solidFill>
                  <a:schemeClr val="tx1"/>
                </a:solidFill>
                <a:latin typeface="+mn-lt"/>
                <a:ea typeface="+mn-ea"/>
                <a:cs typeface="+mn-cs"/>
              </a:defRPr>
            </a:lvl1pPr>
            <a:lvl2pPr marL="733697" indent="-282191" algn="l" defTabSz="451507" rtl="0" eaLnBrk="1" latinLnBrk="0" hangingPunct="1">
              <a:spcBef>
                <a:spcPct val="20000"/>
              </a:spcBef>
              <a:buFont typeface="Arial"/>
              <a:buChar char="–"/>
              <a:defRPr sz="2764" kern="1200">
                <a:solidFill>
                  <a:schemeClr val="tx1"/>
                </a:solidFill>
                <a:latin typeface="+mn-lt"/>
                <a:ea typeface="+mn-ea"/>
                <a:cs typeface="+mn-cs"/>
              </a:defRPr>
            </a:lvl2pPr>
            <a:lvl3pPr marL="1128764" indent="-225753" algn="l" defTabSz="451507" rtl="0" eaLnBrk="1" latinLnBrk="0" hangingPunct="1">
              <a:spcBef>
                <a:spcPct val="20000"/>
              </a:spcBef>
              <a:buFont typeface="Arial"/>
              <a:buChar char="•"/>
              <a:defRPr sz="2371" kern="1200">
                <a:solidFill>
                  <a:schemeClr val="tx1"/>
                </a:solidFill>
                <a:latin typeface="+mn-lt"/>
                <a:ea typeface="+mn-ea"/>
                <a:cs typeface="+mn-cs"/>
              </a:defRPr>
            </a:lvl3pPr>
            <a:lvl4pPr marL="1580271" indent="-225753" algn="l" defTabSz="451507" rtl="0" eaLnBrk="1" latinLnBrk="0" hangingPunct="1">
              <a:spcBef>
                <a:spcPct val="20000"/>
              </a:spcBef>
              <a:buFont typeface="Arial"/>
              <a:buChar char="–"/>
              <a:defRPr sz="1976" kern="1200">
                <a:solidFill>
                  <a:schemeClr val="tx1"/>
                </a:solidFill>
                <a:latin typeface="+mn-lt"/>
                <a:ea typeface="+mn-ea"/>
                <a:cs typeface="+mn-cs"/>
              </a:defRPr>
            </a:lvl4pPr>
            <a:lvl5pPr marL="2031777" indent="-225753" algn="l" defTabSz="451507" rtl="0" eaLnBrk="1" latinLnBrk="0" hangingPunct="1">
              <a:spcBef>
                <a:spcPct val="20000"/>
              </a:spcBef>
              <a:buFont typeface="Arial"/>
              <a:buChar char="»"/>
              <a:defRPr sz="1976" kern="1200">
                <a:solidFill>
                  <a:schemeClr val="tx1"/>
                </a:solidFill>
                <a:latin typeface="+mn-lt"/>
                <a:ea typeface="+mn-ea"/>
                <a:cs typeface="+mn-cs"/>
              </a:defRPr>
            </a:lvl5pPr>
            <a:lvl6pPr marL="2483282" indent="-225753" algn="l" defTabSz="451507" rtl="0" eaLnBrk="1" latinLnBrk="0" hangingPunct="1">
              <a:spcBef>
                <a:spcPct val="20000"/>
              </a:spcBef>
              <a:buFont typeface="Arial"/>
              <a:buChar char="•"/>
              <a:defRPr sz="1976" kern="1200">
                <a:solidFill>
                  <a:schemeClr val="tx1"/>
                </a:solidFill>
                <a:latin typeface="+mn-lt"/>
                <a:ea typeface="+mn-ea"/>
                <a:cs typeface="+mn-cs"/>
              </a:defRPr>
            </a:lvl6pPr>
            <a:lvl7pPr marL="2934788" indent="-225753" algn="l" defTabSz="451507" rtl="0" eaLnBrk="1" latinLnBrk="0" hangingPunct="1">
              <a:spcBef>
                <a:spcPct val="20000"/>
              </a:spcBef>
              <a:buFont typeface="Arial"/>
              <a:buChar char="•"/>
              <a:defRPr sz="1976" kern="1200">
                <a:solidFill>
                  <a:schemeClr val="tx1"/>
                </a:solidFill>
                <a:latin typeface="+mn-lt"/>
                <a:ea typeface="+mn-ea"/>
                <a:cs typeface="+mn-cs"/>
              </a:defRPr>
            </a:lvl7pPr>
            <a:lvl8pPr marL="3386295" indent="-225753" algn="l" defTabSz="451507" rtl="0" eaLnBrk="1" latinLnBrk="0" hangingPunct="1">
              <a:spcBef>
                <a:spcPct val="20000"/>
              </a:spcBef>
              <a:buFont typeface="Arial"/>
              <a:buChar char="•"/>
              <a:defRPr sz="1976" kern="1200">
                <a:solidFill>
                  <a:schemeClr val="tx1"/>
                </a:solidFill>
                <a:latin typeface="+mn-lt"/>
                <a:ea typeface="+mn-ea"/>
                <a:cs typeface="+mn-cs"/>
              </a:defRPr>
            </a:lvl8pPr>
            <a:lvl9pPr marL="3837799" indent="-225753" algn="l" defTabSz="451507" rtl="0" eaLnBrk="1" latinLnBrk="0" hangingPunct="1">
              <a:spcBef>
                <a:spcPct val="20000"/>
              </a:spcBef>
              <a:buFont typeface="Arial"/>
              <a:buChar char="•"/>
              <a:defRPr sz="1976" kern="1200">
                <a:solidFill>
                  <a:schemeClr val="tx1"/>
                </a:solidFill>
                <a:latin typeface="+mn-lt"/>
                <a:ea typeface="+mn-ea"/>
                <a:cs typeface="+mn-cs"/>
              </a:defRPr>
            </a:lvl9pPr>
          </a:lstStyle>
          <a:p>
            <a:pPr marL="0" marR="0" lvl="0" indent="0" fontAlgn="base">
              <a:spcBef>
                <a:spcPts val="0"/>
              </a:spcBef>
              <a:spcAft>
                <a:spcPts val="600"/>
              </a:spcAft>
              <a:buNone/>
            </a:pPr>
            <a:r>
              <a:rPr lang="en-US" sz="1600" b="1" dirty="0">
                <a:latin typeface="Segoe UI" panose="020B0502040204020203" pitchFamily="34" charset="0"/>
                <a:ea typeface="Times New Roman" panose="02020603050405020304" pitchFamily="18" charset="0"/>
                <a:cs typeface="Segoe UI" panose="020B0502040204020203" pitchFamily="34" charset="0"/>
              </a:rPr>
              <a:t>Sample statistic: </a:t>
            </a:r>
            <a:r>
              <a:rPr lang="en-US" sz="1600" dirty="0">
                <a:latin typeface="Segoe UI" panose="020B0502040204020203" pitchFamily="34" charset="0"/>
                <a:ea typeface="Times New Roman" panose="02020603050405020304" pitchFamily="18" charset="0"/>
                <a:cs typeface="Segoe UI" panose="020B0502040204020203" pitchFamily="34" charset="0"/>
              </a:rPr>
              <a:t>Average cost of downtime for small businesses can range from $137-$427 per minute.</a:t>
            </a:r>
            <a:r>
              <a:rPr lang="en-US" sz="1600" baseline="30000" dirty="0">
                <a:latin typeface="Segoe UI" panose="020B0502040204020203" pitchFamily="34" charset="0"/>
                <a:ea typeface="Times New Roman" panose="02020603050405020304" pitchFamily="18" charset="0"/>
                <a:cs typeface="Segoe UI" panose="020B0502040204020203" pitchFamily="34" charset="0"/>
              </a:rPr>
              <a:t> 1</a:t>
            </a:r>
            <a:endParaRPr lang="en-US" sz="1600" dirty="0">
              <a:latin typeface="Segoe UI" panose="020B0502040204020203" pitchFamily="34" charset="0"/>
              <a:ea typeface="Times New Roman" panose="02020603050405020304" pitchFamily="18" charset="0"/>
              <a:cs typeface="Segoe UI" panose="020B0502040204020203" pitchFamily="34" charset="0"/>
            </a:endParaRPr>
          </a:p>
          <a:p>
            <a:pPr marL="0" marR="0" lvl="0" indent="0" fontAlgn="base">
              <a:spcBef>
                <a:spcPts val="0"/>
              </a:spcBef>
              <a:spcAft>
                <a:spcPts val="600"/>
              </a:spcAft>
              <a:buNone/>
            </a:pPr>
            <a:br>
              <a:rPr lang="en-US" sz="1600" b="1" dirty="0">
                <a:latin typeface="Segoe UI" panose="020B0502040204020203" pitchFamily="34" charset="0"/>
                <a:ea typeface="Times New Roman" panose="02020603050405020304" pitchFamily="18" charset="0"/>
                <a:cs typeface="Segoe UI" panose="020B0502040204020203" pitchFamily="34" charset="0"/>
              </a:rPr>
            </a:br>
            <a:r>
              <a:rPr lang="en-US" sz="1600" b="1" dirty="0">
                <a:latin typeface="Segoe UI" panose="020B0502040204020203" pitchFamily="34" charset="0"/>
                <a:ea typeface="Times New Roman" panose="02020603050405020304" pitchFamily="18" charset="0"/>
                <a:cs typeface="Segoe UI" panose="020B0502040204020203" pitchFamily="34" charset="0"/>
              </a:rPr>
              <a:t>Sample ROI formula: </a:t>
            </a:r>
            <a:r>
              <a:rPr lang="en-US" sz="1600" dirty="0">
                <a:latin typeface="Segoe UI" panose="020B0502040204020203" pitchFamily="34" charset="0"/>
                <a:ea typeface="Times New Roman" panose="02020603050405020304" pitchFamily="18" charset="0"/>
                <a:cs typeface="Segoe UI" panose="020B0502040204020203" pitchFamily="34" charset="0"/>
              </a:rPr>
              <a:t>Number of vendors with downtime x length of downtime per vendor in a given period x $137-$427 cost per minute of downtime.</a:t>
            </a:r>
          </a:p>
          <a:p>
            <a:pPr marL="0" marR="0" lvl="0" indent="0" fontAlgn="base">
              <a:spcBef>
                <a:spcPts val="0"/>
              </a:spcBef>
              <a:spcAft>
                <a:spcPts val="600"/>
              </a:spcAft>
              <a:buNone/>
            </a:pPr>
            <a:br>
              <a:rPr lang="en-US" sz="1600" b="1" dirty="0">
                <a:latin typeface="Segoe UI" panose="020B0502040204020203" pitchFamily="34" charset="0"/>
                <a:ea typeface="Times New Roman" panose="02020603050405020304" pitchFamily="18" charset="0"/>
                <a:cs typeface="Segoe UI" panose="020B0502040204020203" pitchFamily="34" charset="0"/>
              </a:rPr>
            </a:br>
            <a:r>
              <a:rPr lang="en-US" sz="1600" b="1" dirty="0">
                <a:latin typeface="Segoe UI" panose="020B0502040204020203" pitchFamily="34" charset="0"/>
                <a:ea typeface="Times New Roman" panose="02020603050405020304" pitchFamily="18" charset="0"/>
                <a:cs typeface="Segoe UI" panose="020B0502040204020203" pitchFamily="34" charset="0"/>
              </a:rPr>
              <a:t>Example: </a:t>
            </a:r>
            <a:r>
              <a:rPr lang="en-US" sz="1600" dirty="0">
                <a:latin typeface="Segoe UI" panose="020B0502040204020203" pitchFamily="34" charset="0"/>
                <a:ea typeface="Times New Roman" panose="02020603050405020304" pitchFamily="18" charset="0"/>
                <a:cs typeface="Segoe UI" panose="020B0502040204020203" pitchFamily="34" charset="0"/>
              </a:rPr>
              <a:t>Your organization has 10 critical vendors. Two of these vendors have 1 hour of downtime in a given month. The cost of each minute of downtime to your organization is $427/minute per vendor, or as much as $25,620 per hour per vendor. For these two vendors with 1 hour of downtime each in a given month, the cost to your organization could be at much as $51,240. </a:t>
            </a:r>
          </a:p>
        </p:txBody>
      </p:sp>
      <p:sp>
        <p:nvSpPr>
          <p:cNvPr id="2" name="TextBox 1">
            <a:extLst>
              <a:ext uri="{FF2B5EF4-FFF2-40B4-BE49-F238E27FC236}">
                <a16:creationId xmlns:a16="http://schemas.microsoft.com/office/drawing/2014/main" id="{93E540F5-4E1E-639B-8909-A2EE6024F6A1}"/>
              </a:ext>
            </a:extLst>
          </p:cNvPr>
          <p:cNvSpPr txBox="1"/>
          <p:nvPr/>
        </p:nvSpPr>
        <p:spPr>
          <a:xfrm>
            <a:off x="685799" y="6115586"/>
            <a:ext cx="11506201" cy="553998"/>
          </a:xfrm>
          <a:prstGeom prst="rect">
            <a:avLst/>
          </a:prstGeom>
          <a:noFill/>
        </p:spPr>
        <p:txBody>
          <a:bodyPr wrap="square" rtlCol="0">
            <a:spAutoFit/>
          </a:bodyPr>
          <a:lstStyle/>
          <a:p>
            <a:r>
              <a:rPr lang="en-US" sz="1000" baseline="30000" dirty="0">
                <a:latin typeface="Helvetica" pitchFamily="2" charset="0"/>
              </a:rPr>
              <a:t>1</a:t>
            </a:r>
            <a:r>
              <a:rPr lang="en-US" sz="1000" dirty="0">
                <a:latin typeface="Helvetica" pitchFamily="2" charset="0"/>
              </a:rPr>
              <a:t> </a:t>
            </a:r>
            <a:r>
              <a:rPr lang="en-US" sz="1000" dirty="0">
                <a:solidFill>
                  <a:srgbClr val="3F3F3F"/>
                </a:solidFill>
                <a:effectLst/>
                <a:latin typeface="Helvetica" pitchFamily="2" charset="0"/>
                <a:hlinkClick r:id="rId3"/>
              </a:rPr>
              <a:t>https://www.pingdom.com/outages/average-cost-of-downtime-per-industry/</a:t>
            </a:r>
            <a:endParaRPr lang="en-US" sz="1000" dirty="0">
              <a:solidFill>
                <a:schemeClr val="bg2">
                  <a:lumMod val="90000"/>
                </a:schemeClr>
              </a:solidFill>
              <a:effectLst/>
              <a:latin typeface="Helvetica" pitchFamily="2" charset="0"/>
            </a:endParaRPr>
          </a:p>
          <a:p>
            <a:endParaRPr lang="en-US" sz="1000" dirty="0">
              <a:solidFill>
                <a:schemeClr val="bg2">
                  <a:lumMod val="90000"/>
                </a:schemeClr>
              </a:solidFill>
              <a:effectLst/>
              <a:latin typeface="Helvetica" pitchFamily="2" charset="0"/>
            </a:endParaRPr>
          </a:p>
          <a:p>
            <a:endParaRPr lang="en-US" sz="1000" dirty="0">
              <a:solidFill>
                <a:schemeClr val="bg2">
                  <a:lumMod val="90000"/>
                </a:schemeClr>
              </a:solidFill>
            </a:endParaRPr>
          </a:p>
        </p:txBody>
      </p:sp>
      <p:sp>
        <p:nvSpPr>
          <p:cNvPr id="4" name="Slide Number Placeholder 3">
            <a:extLst>
              <a:ext uri="{FF2B5EF4-FFF2-40B4-BE49-F238E27FC236}">
                <a16:creationId xmlns:a16="http://schemas.microsoft.com/office/drawing/2014/main" id="{6147700C-E2F4-0266-A198-FCA18D314507}"/>
              </a:ext>
            </a:extLst>
          </p:cNvPr>
          <p:cNvSpPr>
            <a:spLocks noGrp="1"/>
          </p:cNvSpPr>
          <p:nvPr>
            <p:ph type="sldNum" sz="quarter" idx="12"/>
          </p:nvPr>
        </p:nvSpPr>
        <p:spPr/>
        <p:txBody>
          <a:bodyPr/>
          <a:lstStyle/>
          <a:p>
            <a:fld id="{BE42C48A-6ED1-1844-AB48-A670D08148BE}" type="slidenum">
              <a:rPr lang="en-US" smtClean="0"/>
              <a:t>21</a:t>
            </a:fld>
            <a:endParaRPr lang="en-US" dirty="0"/>
          </a:p>
        </p:txBody>
      </p:sp>
    </p:spTree>
    <p:extLst>
      <p:ext uri="{BB962C8B-B14F-4D97-AF65-F5344CB8AC3E}">
        <p14:creationId xmlns:p14="http://schemas.microsoft.com/office/powerpoint/2010/main" val="17297333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3">
            <a:extLst>
              <a:ext uri="{FF2B5EF4-FFF2-40B4-BE49-F238E27FC236}">
                <a16:creationId xmlns:a16="http://schemas.microsoft.com/office/drawing/2014/main" id="{3B715657-BEED-729F-544E-7C9DA772F4D5}"/>
              </a:ext>
            </a:extLst>
          </p:cNvPr>
          <p:cNvSpPr txBox="1">
            <a:spLocks/>
          </p:cNvSpPr>
          <p:nvPr/>
        </p:nvSpPr>
        <p:spPr>
          <a:xfrm>
            <a:off x="735903" y="1426406"/>
            <a:ext cx="10639924" cy="4401205"/>
          </a:xfrm>
          <a:prstGeom prst="rect">
            <a:avLst/>
          </a:prstGeom>
        </p:spPr>
        <p:txBody>
          <a:bodyPr wrap="square" lIns="0" tIns="0" rIns="0" bIns="0">
            <a:spAutoFit/>
          </a:bodyPr>
          <a:lstStyle>
            <a:lvl1pPr marL="338630" indent="-338630" algn="l" defTabSz="451507" rtl="0" eaLnBrk="1" latinLnBrk="0" hangingPunct="1">
              <a:spcBef>
                <a:spcPct val="20000"/>
              </a:spcBef>
              <a:buFont typeface="Arial"/>
              <a:buChar char="•"/>
              <a:defRPr sz="3160" kern="1200">
                <a:solidFill>
                  <a:schemeClr val="tx1"/>
                </a:solidFill>
                <a:latin typeface="+mn-lt"/>
                <a:ea typeface="+mn-ea"/>
                <a:cs typeface="+mn-cs"/>
              </a:defRPr>
            </a:lvl1pPr>
            <a:lvl2pPr marL="733697" indent="-282191" algn="l" defTabSz="451507" rtl="0" eaLnBrk="1" latinLnBrk="0" hangingPunct="1">
              <a:spcBef>
                <a:spcPct val="20000"/>
              </a:spcBef>
              <a:buFont typeface="Arial"/>
              <a:buChar char="–"/>
              <a:defRPr sz="2764" kern="1200">
                <a:solidFill>
                  <a:schemeClr val="tx1"/>
                </a:solidFill>
                <a:latin typeface="+mn-lt"/>
                <a:ea typeface="+mn-ea"/>
                <a:cs typeface="+mn-cs"/>
              </a:defRPr>
            </a:lvl2pPr>
            <a:lvl3pPr marL="1128764" indent="-225753" algn="l" defTabSz="451507" rtl="0" eaLnBrk="1" latinLnBrk="0" hangingPunct="1">
              <a:spcBef>
                <a:spcPct val="20000"/>
              </a:spcBef>
              <a:buFont typeface="Arial"/>
              <a:buChar char="•"/>
              <a:defRPr sz="2371" kern="1200">
                <a:solidFill>
                  <a:schemeClr val="tx1"/>
                </a:solidFill>
                <a:latin typeface="+mn-lt"/>
                <a:ea typeface="+mn-ea"/>
                <a:cs typeface="+mn-cs"/>
              </a:defRPr>
            </a:lvl3pPr>
            <a:lvl4pPr marL="1580271" indent="-225753" algn="l" defTabSz="451507" rtl="0" eaLnBrk="1" latinLnBrk="0" hangingPunct="1">
              <a:spcBef>
                <a:spcPct val="20000"/>
              </a:spcBef>
              <a:buFont typeface="Arial"/>
              <a:buChar char="–"/>
              <a:defRPr sz="1976" kern="1200">
                <a:solidFill>
                  <a:schemeClr val="tx1"/>
                </a:solidFill>
                <a:latin typeface="+mn-lt"/>
                <a:ea typeface="+mn-ea"/>
                <a:cs typeface="+mn-cs"/>
              </a:defRPr>
            </a:lvl4pPr>
            <a:lvl5pPr marL="2031777" indent="-225753" algn="l" defTabSz="451507" rtl="0" eaLnBrk="1" latinLnBrk="0" hangingPunct="1">
              <a:spcBef>
                <a:spcPct val="20000"/>
              </a:spcBef>
              <a:buFont typeface="Arial"/>
              <a:buChar char="»"/>
              <a:defRPr sz="1976" kern="1200">
                <a:solidFill>
                  <a:schemeClr val="tx1"/>
                </a:solidFill>
                <a:latin typeface="+mn-lt"/>
                <a:ea typeface="+mn-ea"/>
                <a:cs typeface="+mn-cs"/>
              </a:defRPr>
            </a:lvl5pPr>
            <a:lvl6pPr marL="2483282" indent="-225753" algn="l" defTabSz="451507" rtl="0" eaLnBrk="1" latinLnBrk="0" hangingPunct="1">
              <a:spcBef>
                <a:spcPct val="20000"/>
              </a:spcBef>
              <a:buFont typeface="Arial"/>
              <a:buChar char="•"/>
              <a:defRPr sz="1976" kern="1200">
                <a:solidFill>
                  <a:schemeClr val="tx1"/>
                </a:solidFill>
                <a:latin typeface="+mn-lt"/>
                <a:ea typeface="+mn-ea"/>
                <a:cs typeface="+mn-cs"/>
              </a:defRPr>
            </a:lvl6pPr>
            <a:lvl7pPr marL="2934788" indent="-225753" algn="l" defTabSz="451507" rtl="0" eaLnBrk="1" latinLnBrk="0" hangingPunct="1">
              <a:spcBef>
                <a:spcPct val="20000"/>
              </a:spcBef>
              <a:buFont typeface="Arial"/>
              <a:buChar char="•"/>
              <a:defRPr sz="1976" kern="1200">
                <a:solidFill>
                  <a:schemeClr val="tx1"/>
                </a:solidFill>
                <a:latin typeface="+mn-lt"/>
                <a:ea typeface="+mn-ea"/>
                <a:cs typeface="+mn-cs"/>
              </a:defRPr>
            </a:lvl7pPr>
            <a:lvl8pPr marL="3386295" indent="-225753" algn="l" defTabSz="451507" rtl="0" eaLnBrk="1" latinLnBrk="0" hangingPunct="1">
              <a:spcBef>
                <a:spcPct val="20000"/>
              </a:spcBef>
              <a:buFont typeface="Arial"/>
              <a:buChar char="•"/>
              <a:defRPr sz="1976" kern="1200">
                <a:solidFill>
                  <a:schemeClr val="tx1"/>
                </a:solidFill>
                <a:latin typeface="+mn-lt"/>
                <a:ea typeface="+mn-ea"/>
                <a:cs typeface="+mn-cs"/>
              </a:defRPr>
            </a:lvl8pPr>
            <a:lvl9pPr marL="3837799" indent="-225753" algn="l" defTabSz="451507" rtl="0" eaLnBrk="1" latinLnBrk="0" hangingPunct="1">
              <a:spcBef>
                <a:spcPct val="20000"/>
              </a:spcBef>
              <a:buFont typeface="Arial"/>
              <a:buChar char="•"/>
              <a:defRPr sz="1976" kern="1200">
                <a:solidFill>
                  <a:schemeClr val="tx1"/>
                </a:solidFill>
                <a:latin typeface="+mn-lt"/>
                <a:ea typeface="+mn-ea"/>
                <a:cs typeface="+mn-cs"/>
              </a:defRPr>
            </a:lvl9pPr>
          </a:lstStyle>
          <a:p>
            <a:pPr marL="0" marR="0" lvl="0" indent="0" fontAlgn="base">
              <a:spcBef>
                <a:spcPts val="0"/>
              </a:spcBef>
              <a:spcAft>
                <a:spcPts val="600"/>
              </a:spcAft>
              <a:buNone/>
            </a:pPr>
            <a:r>
              <a:rPr lang="en-US" sz="1600" b="1" dirty="0">
                <a:latin typeface="Segoe UI" panose="020B0502040204020203" pitchFamily="34" charset="0"/>
                <a:ea typeface="Times New Roman" panose="02020603050405020304" pitchFamily="18" charset="0"/>
                <a:cs typeface="Segoe UI" panose="020B0502040204020203" pitchFamily="34" charset="0"/>
              </a:rPr>
              <a:t>Sample statistic: </a:t>
            </a:r>
            <a:r>
              <a:rPr lang="en-US" sz="1600" dirty="0">
                <a:latin typeface="Segoe UI" panose="020B0502040204020203" pitchFamily="34" charset="0"/>
                <a:ea typeface="Times New Roman" panose="02020603050405020304" pitchFamily="18" charset="0"/>
                <a:cs typeface="Segoe UI" panose="020B0502040204020203" pitchFamily="34" charset="0"/>
              </a:rPr>
              <a:t>Average cost of stolen record with personally identifiable information (PII) is $183.</a:t>
            </a:r>
            <a:r>
              <a:rPr lang="en-US" sz="1600" baseline="30000" dirty="0">
                <a:latin typeface="Segoe UI" panose="020B0502040204020203" pitchFamily="34" charset="0"/>
                <a:ea typeface="Times New Roman" panose="02020603050405020304" pitchFamily="18" charset="0"/>
                <a:cs typeface="Segoe UI" panose="020B0502040204020203" pitchFamily="34" charset="0"/>
              </a:rPr>
              <a:t> 1</a:t>
            </a:r>
            <a:br>
              <a:rPr lang="en-US" sz="1600" baseline="30000" dirty="0">
                <a:latin typeface="Segoe UI" panose="020B0502040204020203" pitchFamily="34" charset="0"/>
                <a:ea typeface="Times New Roman" panose="02020603050405020304" pitchFamily="18" charset="0"/>
                <a:cs typeface="Segoe UI" panose="020B0502040204020203" pitchFamily="34" charset="0"/>
              </a:rPr>
            </a:br>
            <a:endParaRPr lang="en-US" sz="1600" dirty="0">
              <a:latin typeface="Segoe UI" panose="020B0502040204020203" pitchFamily="34" charset="0"/>
              <a:ea typeface="Times New Roman" panose="02020603050405020304" pitchFamily="18" charset="0"/>
              <a:cs typeface="Segoe UI" panose="020B0502040204020203" pitchFamily="34" charset="0"/>
            </a:endParaRPr>
          </a:p>
          <a:p>
            <a:pPr marL="0" marR="0" lvl="0" indent="0" fontAlgn="base">
              <a:spcBef>
                <a:spcPts val="0"/>
              </a:spcBef>
              <a:spcAft>
                <a:spcPts val="600"/>
              </a:spcAft>
              <a:buNone/>
            </a:pPr>
            <a:r>
              <a:rPr lang="en-US" sz="1600" b="1" dirty="0">
                <a:latin typeface="Segoe UI" panose="020B0502040204020203" pitchFamily="34" charset="0"/>
                <a:ea typeface="Times New Roman" panose="02020603050405020304" pitchFamily="18" charset="0"/>
                <a:cs typeface="Segoe UI" panose="020B0502040204020203" pitchFamily="34" charset="0"/>
              </a:rPr>
              <a:t>Sample ROI formula: </a:t>
            </a:r>
            <a:r>
              <a:rPr lang="en-US" sz="1600" dirty="0">
                <a:latin typeface="Segoe UI" panose="020B0502040204020203" pitchFamily="34" charset="0"/>
                <a:ea typeface="Times New Roman" panose="02020603050405020304" pitchFamily="18" charset="0"/>
                <a:cs typeface="Segoe UI" panose="020B0502040204020203" pitchFamily="34" charset="0"/>
              </a:rPr>
              <a:t>Number of records with PII exposed, lost or breached x $183.</a:t>
            </a:r>
            <a:br>
              <a:rPr lang="en-US" sz="1600" dirty="0">
                <a:latin typeface="Segoe UI" panose="020B0502040204020203" pitchFamily="34" charset="0"/>
                <a:ea typeface="Times New Roman" panose="02020603050405020304" pitchFamily="18" charset="0"/>
                <a:cs typeface="Segoe UI" panose="020B0502040204020203" pitchFamily="34" charset="0"/>
              </a:rPr>
            </a:br>
            <a:endParaRPr lang="en-US" sz="1600" dirty="0">
              <a:latin typeface="Segoe UI" panose="020B0502040204020203" pitchFamily="34" charset="0"/>
              <a:ea typeface="Times New Roman" panose="02020603050405020304" pitchFamily="18" charset="0"/>
              <a:cs typeface="Segoe UI" panose="020B0502040204020203" pitchFamily="34" charset="0"/>
            </a:endParaRPr>
          </a:p>
          <a:p>
            <a:pPr marL="0" marR="0" lvl="0" indent="0" fontAlgn="base">
              <a:spcBef>
                <a:spcPts val="0"/>
              </a:spcBef>
              <a:spcAft>
                <a:spcPts val="600"/>
              </a:spcAft>
              <a:buNone/>
            </a:pPr>
            <a:r>
              <a:rPr lang="en-US" sz="1600" b="1" dirty="0">
                <a:latin typeface="Segoe UI" panose="020B0502040204020203" pitchFamily="34" charset="0"/>
                <a:ea typeface="Times New Roman" panose="02020603050405020304" pitchFamily="18" charset="0"/>
                <a:cs typeface="Segoe UI" panose="020B0502040204020203" pitchFamily="34" charset="0"/>
              </a:rPr>
              <a:t>Example:</a:t>
            </a:r>
            <a:r>
              <a:rPr lang="en-US" sz="1600" dirty="0">
                <a:latin typeface="Segoe UI" panose="020B0502040204020203" pitchFamily="34" charset="0"/>
                <a:ea typeface="Times New Roman" panose="02020603050405020304" pitchFamily="18" charset="0"/>
                <a:cs typeface="Segoe UI" panose="020B0502040204020203" pitchFamily="34" charset="0"/>
              </a:rPr>
              <a:t> As a result of a data breach and data security issue, your organization had 1,250 documents with PII exposed to hackers. With an average cost of a stolen record being $183 and 1,250 records exposed, the cost to your organization could be at least $228,750.</a:t>
            </a:r>
          </a:p>
          <a:p>
            <a:pPr marL="0" marR="0" lvl="0" indent="0" fontAlgn="base">
              <a:spcBef>
                <a:spcPts val="0"/>
              </a:spcBef>
              <a:spcAft>
                <a:spcPts val="600"/>
              </a:spcAft>
              <a:buNone/>
            </a:pPr>
            <a:endParaRPr lang="en-US" sz="1600" b="1" dirty="0">
              <a:latin typeface="Segoe UI" panose="020B0502040204020203" pitchFamily="34" charset="0"/>
              <a:ea typeface="Times New Roman" panose="02020603050405020304" pitchFamily="18" charset="0"/>
              <a:cs typeface="Segoe UI" panose="020B0502040204020203" pitchFamily="34" charset="0"/>
            </a:endParaRPr>
          </a:p>
          <a:p>
            <a:pPr marL="0" marR="0" lvl="0" indent="0" fontAlgn="base">
              <a:spcBef>
                <a:spcPts val="0"/>
              </a:spcBef>
              <a:spcAft>
                <a:spcPts val="600"/>
              </a:spcAft>
              <a:buNone/>
            </a:pPr>
            <a:r>
              <a:rPr lang="en-US" sz="1600" b="1" dirty="0">
                <a:latin typeface="Segoe UI" panose="020B0502040204020203" pitchFamily="34" charset="0"/>
                <a:ea typeface="Times New Roman" panose="02020603050405020304" pitchFamily="18" charset="0"/>
                <a:cs typeface="Segoe UI" panose="020B0502040204020203" pitchFamily="34" charset="0"/>
              </a:rPr>
              <a:t>Sample statistic: </a:t>
            </a:r>
            <a:r>
              <a:rPr lang="en-US" sz="1600" dirty="0">
                <a:latin typeface="Segoe UI" panose="020B0502040204020203" pitchFamily="34" charset="0"/>
                <a:ea typeface="Times New Roman" panose="02020603050405020304" pitchFamily="18" charset="0"/>
                <a:cs typeface="Segoe UI" panose="020B0502040204020203" pitchFamily="34" charset="0"/>
              </a:rPr>
              <a:t>Average cost of premium credit monitoring services is $34.99/month to cover your customers that have been impacted in a vendor data breach.</a:t>
            </a:r>
            <a:r>
              <a:rPr lang="en-US" sz="1600" baseline="30000" dirty="0">
                <a:latin typeface="Segoe UI" panose="020B0502040204020203" pitchFamily="34" charset="0"/>
                <a:ea typeface="Times New Roman" panose="02020603050405020304" pitchFamily="18" charset="0"/>
                <a:cs typeface="Segoe UI" panose="020B0502040204020203" pitchFamily="34" charset="0"/>
              </a:rPr>
              <a:t> 2</a:t>
            </a:r>
            <a:br>
              <a:rPr lang="en-US" sz="1600" baseline="30000" dirty="0">
                <a:latin typeface="Segoe UI" panose="020B0502040204020203" pitchFamily="34" charset="0"/>
                <a:ea typeface="Times New Roman" panose="02020603050405020304" pitchFamily="18" charset="0"/>
                <a:cs typeface="Segoe UI" panose="020B0502040204020203" pitchFamily="34" charset="0"/>
              </a:rPr>
            </a:br>
            <a:endParaRPr lang="en-US" sz="1600" dirty="0">
              <a:latin typeface="Segoe UI" panose="020B0502040204020203" pitchFamily="34" charset="0"/>
              <a:ea typeface="Times New Roman" panose="02020603050405020304" pitchFamily="18" charset="0"/>
              <a:cs typeface="Segoe UI" panose="020B0502040204020203" pitchFamily="34" charset="0"/>
            </a:endParaRPr>
          </a:p>
          <a:p>
            <a:pPr marL="0" marR="0" lvl="0" indent="0" fontAlgn="base">
              <a:spcBef>
                <a:spcPts val="0"/>
              </a:spcBef>
              <a:spcAft>
                <a:spcPts val="600"/>
              </a:spcAft>
              <a:buNone/>
            </a:pPr>
            <a:r>
              <a:rPr lang="en-US" sz="1600" b="1" dirty="0">
                <a:latin typeface="Segoe UI" panose="020B0502040204020203" pitchFamily="34" charset="0"/>
                <a:ea typeface="Times New Roman" panose="02020603050405020304" pitchFamily="18" charset="0"/>
                <a:cs typeface="Segoe UI" panose="020B0502040204020203" pitchFamily="34" charset="0"/>
              </a:rPr>
              <a:t>Sample ROI formula: </a:t>
            </a:r>
            <a:r>
              <a:rPr lang="en-US" sz="1600" dirty="0">
                <a:latin typeface="Segoe UI" panose="020B0502040204020203" pitchFamily="34" charset="0"/>
                <a:ea typeface="Times New Roman" panose="02020603050405020304" pitchFamily="18" charset="0"/>
                <a:cs typeface="Segoe UI" panose="020B0502040204020203" pitchFamily="34" charset="0"/>
              </a:rPr>
              <a:t>$34.99/month x exposed customers x 12 months.</a:t>
            </a:r>
            <a:br>
              <a:rPr lang="en-US" sz="1600" dirty="0">
                <a:latin typeface="Segoe UI" panose="020B0502040204020203" pitchFamily="34" charset="0"/>
                <a:ea typeface="Times New Roman" panose="02020603050405020304" pitchFamily="18" charset="0"/>
                <a:cs typeface="Segoe UI" panose="020B0502040204020203" pitchFamily="34" charset="0"/>
              </a:rPr>
            </a:br>
            <a:endParaRPr lang="en-US" sz="1600" dirty="0">
              <a:latin typeface="Segoe UI" panose="020B0502040204020203" pitchFamily="34" charset="0"/>
              <a:ea typeface="Times New Roman" panose="02020603050405020304" pitchFamily="18" charset="0"/>
              <a:cs typeface="Segoe UI" panose="020B0502040204020203" pitchFamily="34" charset="0"/>
            </a:endParaRPr>
          </a:p>
          <a:p>
            <a:pPr marL="0" marR="0" lvl="0" indent="0" fontAlgn="base">
              <a:spcBef>
                <a:spcPts val="0"/>
              </a:spcBef>
              <a:spcAft>
                <a:spcPts val="600"/>
              </a:spcAft>
              <a:buNone/>
            </a:pPr>
            <a:r>
              <a:rPr lang="en-US" sz="1600" b="1" dirty="0">
                <a:effectLst/>
                <a:latin typeface="Segoe UI" panose="020B0502040204020203" pitchFamily="34" charset="0"/>
                <a:ea typeface="Times New Roman" panose="02020603050405020304" pitchFamily="18" charset="0"/>
                <a:cs typeface="Segoe UI" panose="020B0502040204020203" pitchFamily="34" charset="0"/>
              </a:rPr>
              <a:t>Exa</a:t>
            </a:r>
            <a:r>
              <a:rPr lang="en-US" sz="1600" b="1" dirty="0">
                <a:latin typeface="Segoe UI" panose="020B0502040204020203" pitchFamily="34" charset="0"/>
                <a:ea typeface="Times New Roman" panose="02020603050405020304" pitchFamily="18" charset="0"/>
                <a:cs typeface="Segoe UI" panose="020B0502040204020203" pitchFamily="34" charset="0"/>
              </a:rPr>
              <a:t>mple: </a:t>
            </a:r>
            <a:r>
              <a:rPr lang="en-US" sz="1600" dirty="0">
                <a:latin typeface="Segoe UI" panose="020B0502040204020203" pitchFamily="34" charset="0"/>
                <a:ea typeface="Times New Roman" panose="02020603050405020304" pitchFamily="18" charset="0"/>
                <a:cs typeface="Segoe UI" panose="020B0502040204020203" pitchFamily="34" charset="0"/>
              </a:rPr>
              <a:t>If 100 customers were impacted from a recent data breach and your remedy is to provide them with a monitoring service that costs you $34.99/month per customer, this may result in at least $41,988 in annual costs to you on behalf of the 100 customers that were impacted.</a:t>
            </a:r>
            <a:endParaRPr lang="en-US" sz="1600" dirty="0">
              <a:effectLst/>
              <a:latin typeface="Segoe UI" panose="020B0502040204020203" pitchFamily="34" charset="0"/>
              <a:ea typeface="Times New Roman" panose="02020603050405020304" pitchFamily="18" charset="0"/>
              <a:cs typeface="Segoe UI" panose="020B0502040204020203" pitchFamily="34" charset="0"/>
            </a:endParaRPr>
          </a:p>
        </p:txBody>
      </p:sp>
      <p:sp>
        <p:nvSpPr>
          <p:cNvPr id="2" name="TextBox 1">
            <a:extLst>
              <a:ext uri="{FF2B5EF4-FFF2-40B4-BE49-F238E27FC236}">
                <a16:creationId xmlns:a16="http://schemas.microsoft.com/office/drawing/2014/main" id="{31BDC927-4256-6A9A-0286-D77B4CE68554}"/>
              </a:ext>
            </a:extLst>
          </p:cNvPr>
          <p:cNvSpPr txBox="1"/>
          <p:nvPr/>
        </p:nvSpPr>
        <p:spPr>
          <a:xfrm>
            <a:off x="685799" y="6115586"/>
            <a:ext cx="11506201" cy="861774"/>
          </a:xfrm>
          <a:prstGeom prst="rect">
            <a:avLst/>
          </a:prstGeom>
          <a:noFill/>
        </p:spPr>
        <p:txBody>
          <a:bodyPr wrap="square" rtlCol="0">
            <a:spAutoFit/>
          </a:bodyPr>
          <a:lstStyle/>
          <a:p>
            <a:endParaRPr lang="en-US" sz="1000" b="1" dirty="0">
              <a:solidFill>
                <a:schemeClr val="bg2">
                  <a:lumMod val="90000"/>
                </a:schemeClr>
              </a:solidFill>
              <a:effectLst/>
              <a:latin typeface="Helvetica" pitchFamily="2" charset="0"/>
            </a:endParaRPr>
          </a:p>
          <a:p>
            <a:r>
              <a:rPr lang="en-US" sz="1000" baseline="30000" dirty="0">
                <a:effectLst/>
                <a:latin typeface="Helvetica" pitchFamily="2" charset="0"/>
              </a:rPr>
              <a:t>1 </a:t>
            </a:r>
            <a:r>
              <a:rPr lang="en-US" sz="1000" dirty="0">
                <a:effectLst/>
                <a:latin typeface="Segoe UI" panose="020B0502040204020203" pitchFamily="34" charset="0"/>
                <a:hlinkClick r:id="rId3"/>
              </a:rPr>
              <a:t>https://www.ibm.com/account/reg/us-en/signup?formid=urx-52258</a:t>
            </a:r>
            <a:endParaRPr lang="en-US" sz="1000" dirty="0">
              <a:effectLst/>
              <a:latin typeface="Segoe UI" panose="020B0502040204020203" pitchFamily="34" charset="0"/>
            </a:endParaRPr>
          </a:p>
          <a:p>
            <a:r>
              <a:rPr lang="en-US" sz="1000" baseline="30000" dirty="0">
                <a:latin typeface="Helvetica" pitchFamily="2" charset="0"/>
              </a:rPr>
              <a:t>2</a:t>
            </a:r>
            <a:r>
              <a:rPr lang="en-US" sz="1000" dirty="0">
                <a:solidFill>
                  <a:srgbClr val="3F3F3F"/>
                </a:solidFill>
                <a:latin typeface="Helvetica" pitchFamily="2" charset="0"/>
              </a:rPr>
              <a:t> </a:t>
            </a:r>
            <a:r>
              <a:rPr lang="en-US" sz="1000" dirty="0">
                <a:solidFill>
                  <a:srgbClr val="3F3F3F"/>
                </a:solidFill>
                <a:effectLst/>
                <a:latin typeface="Helvetica" pitchFamily="2" charset="0"/>
                <a:hlinkClick r:id="rId4"/>
              </a:rPr>
              <a:t>https://www.experian.com/protection/compare-identity-theft-products/</a:t>
            </a:r>
            <a:endParaRPr lang="en-US" sz="1000" dirty="0">
              <a:solidFill>
                <a:srgbClr val="3F3F3F"/>
              </a:solidFill>
              <a:effectLst/>
              <a:latin typeface="Helvetica" pitchFamily="2" charset="0"/>
            </a:endParaRPr>
          </a:p>
          <a:p>
            <a:endParaRPr lang="en-US" sz="1000" dirty="0">
              <a:solidFill>
                <a:schemeClr val="bg2">
                  <a:lumMod val="90000"/>
                </a:schemeClr>
              </a:solidFill>
              <a:effectLst/>
              <a:latin typeface="Helvetica" pitchFamily="2" charset="0"/>
            </a:endParaRPr>
          </a:p>
          <a:p>
            <a:endParaRPr lang="en-US" sz="1000" dirty="0">
              <a:solidFill>
                <a:schemeClr val="bg2">
                  <a:lumMod val="90000"/>
                </a:schemeClr>
              </a:solidFill>
            </a:endParaRPr>
          </a:p>
        </p:txBody>
      </p:sp>
      <p:sp>
        <p:nvSpPr>
          <p:cNvPr id="7" name="Rectangle 6">
            <a:extLst>
              <a:ext uri="{FF2B5EF4-FFF2-40B4-BE49-F238E27FC236}">
                <a16:creationId xmlns:a16="http://schemas.microsoft.com/office/drawing/2014/main" id="{2C57E396-46CD-C8D8-ED93-32A3DA04DBA8}"/>
              </a:ext>
            </a:extLst>
          </p:cNvPr>
          <p:cNvSpPr/>
          <p:nvPr/>
        </p:nvSpPr>
        <p:spPr>
          <a:xfrm>
            <a:off x="0" y="0"/>
            <a:ext cx="12192000" cy="1138432"/>
          </a:xfrm>
          <a:prstGeom prst="rect">
            <a:avLst/>
          </a:prstGeom>
          <a:solidFill>
            <a:srgbClr val="031C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panose="020B0604020202020204" pitchFamily="34" charset="0"/>
            </a:endParaRPr>
          </a:p>
        </p:txBody>
      </p:sp>
      <p:sp>
        <p:nvSpPr>
          <p:cNvPr id="3" name="TextBox 2">
            <a:extLst>
              <a:ext uri="{FF2B5EF4-FFF2-40B4-BE49-F238E27FC236}">
                <a16:creationId xmlns:a16="http://schemas.microsoft.com/office/drawing/2014/main" id="{BB23807A-4A34-A544-9677-E6F4774A48EF}"/>
              </a:ext>
            </a:extLst>
          </p:cNvPr>
          <p:cNvSpPr txBox="1"/>
          <p:nvPr/>
        </p:nvSpPr>
        <p:spPr>
          <a:xfrm>
            <a:off x="685799" y="307606"/>
            <a:ext cx="10825475" cy="523220"/>
          </a:xfrm>
          <a:prstGeom prst="rect">
            <a:avLst/>
          </a:prstGeom>
          <a:noFill/>
        </p:spPr>
        <p:txBody>
          <a:bodyPr wrap="square" rtlCol="0">
            <a:spAutoFit/>
          </a:bodyPr>
          <a:lstStyle/>
          <a:p>
            <a:r>
              <a:rPr lang="en-US" sz="2800" b="1" dirty="0">
                <a:solidFill>
                  <a:schemeClr val="bg1"/>
                </a:solidFill>
                <a:latin typeface="Segoe UI" panose="020B0502040204020203" pitchFamily="34" charset="0"/>
                <a:cs typeface="Segoe UI" panose="020B0502040204020203" pitchFamily="34" charset="0"/>
              </a:rPr>
              <a:t>Best Practices: Statistics and Sample ROI Formulas </a:t>
            </a:r>
            <a:r>
              <a:rPr lang="en-US" sz="2800" b="1" i="1" dirty="0">
                <a:solidFill>
                  <a:schemeClr val="bg1"/>
                </a:solidFill>
                <a:latin typeface="Segoe UI" panose="020B0502040204020203" pitchFamily="34" charset="0"/>
                <a:cs typeface="Segoe UI" panose="020B0502040204020203" pitchFamily="34" charset="0"/>
              </a:rPr>
              <a:t>Continued</a:t>
            </a:r>
          </a:p>
        </p:txBody>
      </p:sp>
      <p:sp>
        <p:nvSpPr>
          <p:cNvPr id="4" name="Slide Number Placeholder 3">
            <a:extLst>
              <a:ext uri="{FF2B5EF4-FFF2-40B4-BE49-F238E27FC236}">
                <a16:creationId xmlns:a16="http://schemas.microsoft.com/office/drawing/2014/main" id="{C06017C1-A4ED-9593-C3A9-B600E1A7ED8F}"/>
              </a:ext>
            </a:extLst>
          </p:cNvPr>
          <p:cNvSpPr>
            <a:spLocks noGrp="1"/>
          </p:cNvSpPr>
          <p:nvPr>
            <p:ph type="sldNum" sz="quarter" idx="12"/>
          </p:nvPr>
        </p:nvSpPr>
        <p:spPr/>
        <p:txBody>
          <a:bodyPr/>
          <a:lstStyle/>
          <a:p>
            <a:fld id="{BE42C48A-6ED1-1844-AB48-A670D08148BE}" type="slidenum">
              <a:rPr lang="en-US" smtClean="0"/>
              <a:t>22</a:t>
            </a:fld>
            <a:endParaRPr lang="en-US" dirty="0"/>
          </a:p>
        </p:txBody>
      </p:sp>
    </p:spTree>
    <p:extLst>
      <p:ext uri="{BB962C8B-B14F-4D97-AF65-F5344CB8AC3E}">
        <p14:creationId xmlns:p14="http://schemas.microsoft.com/office/powerpoint/2010/main" val="12784105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3">
            <a:extLst>
              <a:ext uri="{FF2B5EF4-FFF2-40B4-BE49-F238E27FC236}">
                <a16:creationId xmlns:a16="http://schemas.microsoft.com/office/drawing/2014/main" id="{3B715657-BEED-729F-544E-7C9DA772F4D5}"/>
              </a:ext>
            </a:extLst>
          </p:cNvPr>
          <p:cNvSpPr txBox="1">
            <a:spLocks/>
          </p:cNvSpPr>
          <p:nvPr/>
        </p:nvSpPr>
        <p:spPr>
          <a:xfrm>
            <a:off x="1036395" y="2865659"/>
            <a:ext cx="9377881" cy="3077766"/>
          </a:xfrm>
          <a:prstGeom prst="rect">
            <a:avLst/>
          </a:prstGeom>
        </p:spPr>
        <p:txBody>
          <a:bodyPr wrap="square" lIns="0" tIns="0" rIns="0" bIns="0" anchor="t">
            <a:spAutoFit/>
          </a:bodyPr>
          <a:lstStyle>
            <a:lvl1pPr marL="338630" indent="-338630" algn="l" defTabSz="451507" rtl="0" eaLnBrk="1" latinLnBrk="0" hangingPunct="1">
              <a:spcBef>
                <a:spcPct val="20000"/>
              </a:spcBef>
              <a:buFont typeface="Arial"/>
              <a:buChar char="•"/>
              <a:defRPr sz="3160" kern="1200">
                <a:solidFill>
                  <a:schemeClr val="tx1"/>
                </a:solidFill>
                <a:latin typeface="+mn-lt"/>
                <a:ea typeface="+mn-ea"/>
                <a:cs typeface="+mn-cs"/>
              </a:defRPr>
            </a:lvl1pPr>
            <a:lvl2pPr marL="733697" indent="-282191" algn="l" defTabSz="451507" rtl="0" eaLnBrk="1" latinLnBrk="0" hangingPunct="1">
              <a:spcBef>
                <a:spcPct val="20000"/>
              </a:spcBef>
              <a:buFont typeface="Arial"/>
              <a:buChar char="–"/>
              <a:defRPr sz="2764" kern="1200">
                <a:solidFill>
                  <a:schemeClr val="tx1"/>
                </a:solidFill>
                <a:latin typeface="+mn-lt"/>
                <a:ea typeface="+mn-ea"/>
                <a:cs typeface="+mn-cs"/>
              </a:defRPr>
            </a:lvl2pPr>
            <a:lvl3pPr marL="1128764" indent="-225753" algn="l" defTabSz="451507" rtl="0" eaLnBrk="1" latinLnBrk="0" hangingPunct="1">
              <a:spcBef>
                <a:spcPct val="20000"/>
              </a:spcBef>
              <a:buFont typeface="Arial"/>
              <a:buChar char="•"/>
              <a:defRPr sz="2371" kern="1200">
                <a:solidFill>
                  <a:schemeClr val="tx1"/>
                </a:solidFill>
                <a:latin typeface="+mn-lt"/>
                <a:ea typeface="+mn-ea"/>
                <a:cs typeface="+mn-cs"/>
              </a:defRPr>
            </a:lvl3pPr>
            <a:lvl4pPr marL="1580271" indent="-225753" algn="l" defTabSz="451507" rtl="0" eaLnBrk="1" latinLnBrk="0" hangingPunct="1">
              <a:spcBef>
                <a:spcPct val="20000"/>
              </a:spcBef>
              <a:buFont typeface="Arial"/>
              <a:buChar char="–"/>
              <a:defRPr sz="1976" kern="1200">
                <a:solidFill>
                  <a:schemeClr val="tx1"/>
                </a:solidFill>
                <a:latin typeface="+mn-lt"/>
                <a:ea typeface="+mn-ea"/>
                <a:cs typeface="+mn-cs"/>
              </a:defRPr>
            </a:lvl4pPr>
            <a:lvl5pPr marL="2031777" indent="-225753" algn="l" defTabSz="451507" rtl="0" eaLnBrk="1" latinLnBrk="0" hangingPunct="1">
              <a:spcBef>
                <a:spcPct val="20000"/>
              </a:spcBef>
              <a:buFont typeface="Arial"/>
              <a:buChar char="»"/>
              <a:defRPr sz="1976" kern="1200">
                <a:solidFill>
                  <a:schemeClr val="tx1"/>
                </a:solidFill>
                <a:latin typeface="+mn-lt"/>
                <a:ea typeface="+mn-ea"/>
                <a:cs typeface="+mn-cs"/>
              </a:defRPr>
            </a:lvl5pPr>
            <a:lvl6pPr marL="2483282" indent="-225753" algn="l" defTabSz="451507" rtl="0" eaLnBrk="1" latinLnBrk="0" hangingPunct="1">
              <a:spcBef>
                <a:spcPct val="20000"/>
              </a:spcBef>
              <a:buFont typeface="Arial"/>
              <a:buChar char="•"/>
              <a:defRPr sz="1976" kern="1200">
                <a:solidFill>
                  <a:schemeClr val="tx1"/>
                </a:solidFill>
                <a:latin typeface="+mn-lt"/>
                <a:ea typeface="+mn-ea"/>
                <a:cs typeface="+mn-cs"/>
              </a:defRPr>
            </a:lvl6pPr>
            <a:lvl7pPr marL="2934788" indent="-225753" algn="l" defTabSz="451507" rtl="0" eaLnBrk="1" latinLnBrk="0" hangingPunct="1">
              <a:spcBef>
                <a:spcPct val="20000"/>
              </a:spcBef>
              <a:buFont typeface="Arial"/>
              <a:buChar char="•"/>
              <a:defRPr sz="1976" kern="1200">
                <a:solidFill>
                  <a:schemeClr val="tx1"/>
                </a:solidFill>
                <a:latin typeface="+mn-lt"/>
                <a:ea typeface="+mn-ea"/>
                <a:cs typeface="+mn-cs"/>
              </a:defRPr>
            </a:lvl7pPr>
            <a:lvl8pPr marL="3386295" indent="-225753" algn="l" defTabSz="451507" rtl="0" eaLnBrk="1" latinLnBrk="0" hangingPunct="1">
              <a:spcBef>
                <a:spcPct val="20000"/>
              </a:spcBef>
              <a:buFont typeface="Arial"/>
              <a:buChar char="•"/>
              <a:defRPr sz="1976" kern="1200">
                <a:solidFill>
                  <a:schemeClr val="tx1"/>
                </a:solidFill>
                <a:latin typeface="+mn-lt"/>
                <a:ea typeface="+mn-ea"/>
                <a:cs typeface="+mn-cs"/>
              </a:defRPr>
            </a:lvl8pPr>
            <a:lvl9pPr marL="3837799" indent="-225753" algn="l" defTabSz="451507" rtl="0" eaLnBrk="1" latinLnBrk="0" hangingPunct="1">
              <a:spcBef>
                <a:spcPct val="20000"/>
              </a:spcBef>
              <a:buFont typeface="Arial"/>
              <a:buChar char="•"/>
              <a:defRPr sz="1976" kern="1200">
                <a:solidFill>
                  <a:schemeClr val="tx1"/>
                </a:solidFill>
                <a:latin typeface="+mn-lt"/>
                <a:ea typeface="+mn-ea"/>
                <a:cs typeface="+mn-cs"/>
              </a:defRPr>
            </a:lvl9pPr>
          </a:lstStyle>
          <a:p>
            <a:pPr marL="342900" indent="-342900" fontAlgn="base">
              <a:spcBef>
                <a:spcPts val="1200"/>
              </a:spcBef>
              <a:spcAft>
                <a:spcPts val="1200"/>
              </a:spcAft>
              <a:buFont typeface="+mj-lt"/>
              <a:buAutoNum type="arabicPeriod"/>
            </a:pPr>
            <a:r>
              <a:rPr lang="en-US" sz="1600" b="1" dirty="0">
                <a:effectLst/>
                <a:latin typeface="Segoe UI"/>
                <a:ea typeface="Times New Roman" panose="02020603050405020304" pitchFamily="18" charset="0"/>
                <a:cs typeface="Segoe UI"/>
              </a:rPr>
              <a:t>Consider the cost of manual processes. </a:t>
            </a:r>
            <a:r>
              <a:rPr lang="en-US" sz="1600" dirty="0">
                <a:effectLst/>
                <a:latin typeface="Segoe UI"/>
                <a:ea typeface="Times New Roman" panose="02020603050405020304" pitchFamily="18" charset="0"/>
                <a:cs typeface="Segoe UI"/>
              </a:rPr>
              <a:t>Although manual processes may seem budget-friendly, it may actually take more time and manpower to finish manual tasks like due diligence questionnaires. </a:t>
            </a:r>
            <a:r>
              <a:rPr lang="en-US" sz="1600" dirty="0">
                <a:latin typeface="Segoe UI"/>
                <a:ea typeface="Times New Roman" panose="02020603050405020304" pitchFamily="18" charset="0"/>
                <a:cs typeface="Segoe UI"/>
              </a:rPr>
              <a:t>Investing in technology may end up being a better budget solution. </a:t>
            </a:r>
            <a:endParaRPr lang="en-US" sz="1600" dirty="0">
              <a:latin typeface="Segoe UI" panose="020B0502040204020203" pitchFamily="34" charset="0"/>
              <a:ea typeface="Times New Roman" panose="02020603050405020304" pitchFamily="18" charset="0"/>
              <a:cs typeface="Segoe UI" panose="020B0502040204020203" pitchFamily="34" charset="0"/>
            </a:endParaRPr>
          </a:p>
          <a:p>
            <a:pPr marL="342900" indent="-342900" fontAlgn="base">
              <a:spcBef>
                <a:spcPts val="1200"/>
              </a:spcBef>
              <a:spcAft>
                <a:spcPts val="1200"/>
              </a:spcAft>
              <a:buFont typeface="+mj-lt"/>
              <a:buAutoNum type="arabicPeriod"/>
            </a:pPr>
            <a:r>
              <a:rPr lang="en-US" sz="1600" b="1" dirty="0">
                <a:latin typeface="Segoe UI"/>
                <a:ea typeface="Times New Roman" panose="02020603050405020304" pitchFamily="18" charset="0"/>
                <a:cs typeface="Segoe UI"/>
              </a:rPr>
              <a:t>Focus on the cost savings. </a:t>
            </a:r>
            <a:r>
              <a:rPr lang="en-US" sz="1600" dirty="0">
                <a:latin typeface="Segoe UI"/>
                <a:ea typeface="Times New Roman" panose="02020603050405020304" pitchFamily="18" charset="0"/>
                <a:cs typeface="Segoe UI"/>
              </a:rPr>
              <a:t>While you may only have industry estimates, focus on the potential cost savings or cost avoidance </a:t>
            </a:r>
            <a:r>
              <a:rPr lang="en-US" sz="1600" dirty="0">
                <a:solidFill>
                  <a:srgbClr val="000000"/>
                </a:solidFill>
                <a:latin typeface="Segoe UI"/>
                <a:ea typeface="Times New Roman" panose="02020603050405020304" pitchFamily="18" charset="0"/>
                <a:cs typeface="Segoe UI"/>
              </a:rPr>
              <a:t>a</a:t>
            </a:r>
            <a:r>
              <a:rPr lang="en-US" sz="1600" dirty="0">
                <a:latin typeface="Segoe UI"/>
                <a:ea typeface="Times New Roman" panose="02020603050405020304" pitchFamily="18" charset="0"/>
                <a:cs typeface="Segoe UI"/>
              </a:rPr>
              <a:t> third-party risk management program provides and how that helps offset costs of investing in a third-party risk management program. </a:t>
            </a:r>
            <a:endParaRPr lang="en-US" sz="1600" dirty="0">
              <a:latin typeface="Segoe UI" panose="020B0502040204020203" pitchFamily="34" charset="0"/>
              <a:ea typeface="Times New Roman" panose="02020603050405020304" pitchFamily="18" charset="0"/>
              <a:cs typeface="Segoe UI" panose="020B0502040204020203" pitchFamily="34" charset="0"/>
            </a:endParaRPr>
          </a:p>
          <a:p>
            <a:pPr marL="342900" marR="0" lvl="0" indent="-342900" fontAlgn="base">
              <a:spcBef>
                <a:spcPts val="1200"/>
              </a:spcBef>
              <a:spcAft>
                <a:spcPts val="1200"/>
              </a:spcAft>
              <a:buFont typeface="+mj-lt"/>
              <a:buAutoNum type="arabicPeriod"/>
            </a:pPr>
            <a:r>
              <a:rPr lang="en-US" sz="1600" b="1" dirty="0">
                <a:effectLst/>
                <a:latin typeface="Segoe UI" panose="020B0502040204020203" pitchFamily="34" charset="0"/>
                <a:ea typeface="Times New Roman" panose="02020603050405020304" pitchFamily="18" charset="0"/>
                <a:cs typeface="Segoe UI" panose="020B0502040204020203" pitchFamily="34" charset="0"/>
              </a:rPr>
              <a:t>Leverage the data. </a:t>
            </a:r>
            <a:r>
              <a:rPr lang="en-US" sz="1600" dirty="0">
                <a:effectLst/>
                <a:latin typeface="Segoe UI" panose="020B0502040204020203" pitchFamily="34" charset="0"/>
                <a:ea typeface="Times New Roman" panose="02020603050405020304" pitchFamily="18" charset="0"/>
                <a:cs typeface="Segoe UI" panose="020B0502040204020203" pitchFamily="34" charset="0"/>
              </a:rPr>
              <a:t>The data you’ve gathered for your business case can help provide a better cost estimate. Consider how many vendors are in your inventory and the average time and costs to manage each of these vendors. This will help give an idea of the resources needed for a third-party risk management program. </a:t>
            </a:r>
            <a:endParaRPr lang="en-US" sz="1600" b="1" dirty="0">
              <a:effectLst/>
              <a:latin typeface="Segoe UI" panose="020B0502040204020203" pitchFamily="34" charset="0"/>
              <a:ea typeface="Times New Roman" panose="02020603050405020304" pitchFamily="18" charset="0"/>
              <a:cs typeface="Segoe UI" panose="020B0502040204020203" pitchFamily="34" charset="0"/>
            </a:endParaRPr>
          </a:p>
        </p:txBody>
      </p:sp>
      <p:sp>
        <p:nvSpPr>
          <p:cNvPr id="2" name="TextBox 1">
            <a:extLst>
              <a:ext uri="{FF2B5EF4-FFF2-40B4-BE49-F238E27FC236}">
                <a16:creationId xmlns:a16="http://schemas.microsoft.com/office/drawing/2014/main" id="{476E11AC-12E3-968E-57EB-47CB83FB49E1}"/>
              </a:ext>
            </a:extLst>
          </p:cNvPr>
          <p:cNvSpPr txBox="1"/>
          <p:nvPr/>
        </p:nvSpPr>
        <p:spPr>
          <a:xfrm>
            <a:off x="712637" y="1610695"/>
            <a:ext cx="10788197" cy="830997"/>
          </a:xfrm>
          <a:prstGeom prst="rect">
            <a:avLst/>
          </a:prstGeom>
          <a:noFill/>
        </p:spPr>
        <p:txBody>
          <a:bodyPr wrap="square" rtlCol="0">
            <a:spAutoFit/>
          </a:bodyPr>
          <a:lstStyle/>
          <a:p>
            <a:r>
              <a:rPr lang="en-US" sz="1600" dirty="0">
                <a:latin typeface="Segoe UI" panose="020B0502040204020203" pitchFamily="34" charset="0"/>
                <a:cs typeface="Segoe UI" panose="020B0502040204020203" pitchFamily="34" charset="0"/>
              </a:rPr>
              <a:t>The cost estimate for your third-party risk management program will depend on the size of your organization, number of third parties, and the tools your organization chooses to use for third-party risk management. We’ve provided some tips for putting together your cost estimate and advocating for a budget in your business case:</a:t>
            </a:r>
            <a:endParaRPr lang="en-US" sz="1600" b="1" dirty="0">
              <a:latin typeface="Segoe UI" panose="020B0502040204020203" pitchFamily="34" charset="0"/>
              <a:cs typeface="Segoe UI" panose="020B0502040204020203" pitchFamily="34" charset="0"/>
            </a:endParaRPr>
          </a:p>
        </p:txBody>
      </p:sp>
      <p:sp>
        <p:nvSpPr>
          <p:cNvPr id="4" name="Rectangle 3">
            <a:extLst>
              <a:ext uri="{FF2B5EF4-FFF2-40B4-BE49-F238E27FC236}">
                <a16:creationId xmlns:a16="http://schemas.microsoft.com/office/drawing/2014/main" id="{B57B1CF6-EE4F-8DA2-C49C-996973651098}"/>
              </a:ext>
            </a:extLst>
          </p:cNvPr>
          <p:cNvSpPr/>
          <p:nvPr/>
        </p:nvSpPr>
        <p:spPr>
          <a:xfrm>
            <a:off x="0" y="0"/>
            <a:ext cx="12192000" cy="1138432"/>
          </a:xfrm>
          <a:prstGeom prst="rect">
            <a:avLst/>
          </a:prstGeom>
          <a:solidFill>
            <a:srgbClr val="031C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panose="020B0604020202020204" pitchFamily="34" charset="0"/>
            </a:endParaRPr>
          </a:p>
        </p:txBody>
      </p:sp>
      <p:sp>
        <p:nvSpPr>
          <p:cNvPr id="3" name="TextBox 2">
            <a:extLst>
              <a:ext uri="{FF2B5EF4-FFF2-40B4-BE49-F238E27FC236}">
                <a16:creationId xmlns:a16="http://schemas.microsoft.com/office/drawing/2014/main" id="{BB23807A-4A34-A544-9677-E6F4774A48EF}"/>
              </a:ext>
            </a:extLst>
          </p:cNvPr>
          <p:cNvSpPr txBox="1"/>
          <p:nvPr/>
        </p:nvSpPr>
        <p:spPr>
          <a:xfrm>
            <a:off x="708351" y="92162"/>
            <a:ext cx="10418995" cy="954107"/>
          </a:xfrm>
          <a:prstGeom prst="rect">
            <a:avLst/>
          </a:prstGeom>
          <a:noFill/>
        </p:spPr>
        <p:txBody>
          <a:bodyPr wrap="square" rtlCol="0">
            <a:spAutoFit/>
          </a:bodyPr>
          <a:lstStyle/>
          <a:p>
            <a:r>
              <a:rPr lang="en-US" sz="2800" b="1" dirty="0">
                <a:solidFill>
                  <a:schemeClr val="bg1"/>
                </a:solidFill>
                <a:latin typeface="Segoe UI" panose="020B0502040204020203" pitchFamily="34" charset="0"/>
                <a:cs typeface="Segoe UI" panose="020B0502040204020203" pitchFamily="34" charset="0"/>
              </a:rPr>
              <a:t>Best Practices: Cost Estimate – Advocating for a Third-Party Risk Management Budget</a:t>
            </a:r>
          </a:p>
        </p:txBody>
      </p:sp>
      <p:sp>
        <p:nvSpPr>
          <p:cNvPr id="6" name="Slide Number Placeholder 5">
            <a:extLst>
              <a:ext uri="{FF2B5EF4-FFF2-40B4-BE49-F238E27FC236}">
                <a16:creationId xmlns:a16="http://schemas.microsoft.com/office/drawing/2014/main" id="{AC3991A8-86EC-1AFC-401F-A5F98850188E}"/>
              </a:ext>
            </a:extLst>
          </p:cNvPr>
          <p:cNvSpPr>
            <a:spLocks noGrp="1"/>
          </p:cNvSpPr>
          <p:nvPr>
            <p:ph type="sldNum" sz="quarter" idx="12"/>
          </p:nvPr>
        </p:nvSpPr>
        <p:spPr/>
        <p:txBody>
          <a:bodyPr/>
          <a:lstStyle/>
          <a:p>
            <a:fld id="{BE42C48A-6ED1-1844-AB48-A670D08148BE}" type="slidenum">
              <a:rPr lang="en-US" smtClean="0"/>
              <a:t>23</a:t>
            </a:fld>
            <a:endParaRPr lang="en-US" dirty="0"/>
          </a:p>
        </p:txBody>
      </p:sp>
    </p:spTree>
    <p:extLst>
      <p:ext uri="{BB962C8B-B14F-4D97-AF65-F5344CB8AC3E}">
        <p14:creationId xmlns:p14="http://schemas.microsoft.com/office/powerpoint/2010/main" val="1780705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FB03282-49A7-65D9-90BD-98B8E9259065}"/>
              </a:ext>
            </a:extLst>
          </p:cNvPr>
          <p:cNvSpPr/>
          <p:nvPr/>
        </p:nvSpPr>
        <p:spPr>
          <a:xfrm>
            <a:off x="0" y="0"/>
            <a:ext cx="12192000" cy="1138432"/>
          </a:xfrm>
          <a:prstGeom prst="rect">
            <a:avLst/>
          </a:prstGeom>
          <a:solidFill>
            <a:srgbClr val="031C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panose="020B0604020202020204" pitchFamily="34" charset="0"/>
            </a:endParaRPr>
          </a:p>
        </p:txBody>
      </p:sp>
      <p:sp>
        <p:nvSpPr>
          <p:cNvPr id="3" name="TextBox 2">
            <a:extLst>
              <a:ext uri="{FF2B5EF4-FFF2-40B4-BE49-F238E27FC236}">
                <a16:creationId xmlns:a16="http://schemas.microsoft.com/office/drawing/2014/main" id="{BB23807A-4A34-A544-9677-E6F4774A48EF}"/>
              </a:ext>
            </a:extLst>
          </p:cNvPr>
          <p:cNvSpPr txBox="1"/>
          <p:nvPr/>
        </p:nvSpPr>
        <p:spPr>
          <a:xfrm>
            <a:off x="695473" y="92162"/>
            <a:ext cx="11359153" cy="954107"/>
          </a:xfrm>
          <a:prstGeom prst="rect">
            <a:avLst/>
          </a:prstGeom>
          <a:noFill/>
        </p:spPr>
        <p:txBody>
          <a:bodyPr wrap="square" rtlCol="0">
            <a:spAutoFit/>
          </a:bodyPr>
          <a:lstStyle/>
          <a:p>
            <a:r>
              <a:rPr lang="en-US" sz="2800" b="1" dirty="0">
                <a:solidFill>
                  <a:schemeClr val="bg1"/>
                </a:solidFill>
                <a:latin typeface="Segoe UI" panose="020B0502040204020203" pitchFamily="34" charset="0"/>
                <a:cs typeface="Segoe UI" panose="020B0502040204020203" pitchFamily="34" charset="0"/>
              </a:rPr>
              <a:t>Best Practices: Timeline – A Guide on Initial Third-Party </a:t>
            </a:r>
          </a:p>
          <a:p>
            <a:r>
              <a:rPr lang="en-US" sz="2800" b="1" dirty="0">
                <a:solidFill>
                  <a:schemeClr val="bg1"/>
                </a:solidFill>
                <a:latin typeface="Segoe UI" panose="020B0502040204020203" pitchFamily="34" charset="0"/>
                <a:cs typeface="Segoe UI" panose="020B0502040204020203" pitchFamily="34" charset="0"/>
              </a:rPr>
              <a:t>Risk Management Program Steps</a:t>
            </a:r>
          </a:p>
        </p:txBody>
      </p:sp>
      <p:sp>
        <p:nvSpPr>
          <p:cNvPr id="5" name="Text Placeholder 3">
            <a:extLst>
              <a:ext uri="{FF2B5EF4-FFF2-40B4-BE49-F238E27FC236}">
                <a16:creationId xmlns:a16="http://schemas.microsoft.com/office/drawing/2014/main" id="{3B715657-BEED-729F-544E-7C9DA772F4D5}"/>
              </a:ext>
            </a:extLst>
          </p:cNvPr>
          <p:cNvSpPr txBox="1">
            <a:spLocks/>
          </p:cNvSpPr>
          <p:nvPr/>
        </p:nvSpPr>
        <p:spPr>
          <a:xfrm>
            <a:off x="695473" y="2758055"/>
            <a:ext cx="9916719" cy="3631763"/>
          </a:xfrm>
          <a:prstGeom prst="rect">
            <a:avLst/>
          </a:prstGeom>
        </p:spPr>
        <p:txBody>
          <a:bodyPr wrap="square" lIns="0" tIns="0" rIns="0" bIns="0">
            <a:spAutoFit/>
          </a:bodyPr>
          <a:lstStyle>
            <a:lvl1pPr marL="338630" indent="-338630" algn="l" defTabSz="451507" rtl="0" eaLnBrk="1" latinLnBrk="0" hangingPunct="1">
              <a:spcBef>
                <a:spcPct val="20000"/>
              </a:spcBef>
              <a:buFont typeface="Arial"/>
              <a:buChar char="•"/>
              <a:defRPr sz="3160" kern="1200">
                <a:solidFill>
                  <a:schemeClr val="tx1"/>
                </a:solidFill>
                <a:latin typeface="+mn-lt"/>
                <a:ea typeface="+mn-ea"/>
                <a:cs typeface="+mn-cs"/>
              </a:defRPr>
            </a:lvl1pPr>
            <a:lvl2pPr marL="733697" indent="-282191" algn="l" defTabSz="451507" rtl="0" eaLnBrk="1" latinLnBrk="0" hangingPunct="1">
              <a:spcBef>
                <a:spcPct val="20000"/>
              </a:spcBef>
              <a:buFont typeface="Arial"/>
              <a:buChar char="–"/>
              <a:defRPr sz="2764" kern="1200">
                <a:solidFill>
                  <a:schemeClr val="tx1"/>
                </a:solidFill>
                <a:latin typeface="+mn-lt"/>
                <a:ea typeface="+mn-ea"/>
                <a:cs typeface="+mn-cs"/>
              </a:defRPr>
            </a:lvl2pPr>
            <a:lvl3pPr marL="1128764" indent="-225753" algn="l" defTabSz="451507" rtl="0" eaLnBrk="1" latinLnBrk="0" hangingPunct="1">
              <a:spcBef>
                <a:spcPct val="20000"/>
              </a:spcBef>
              <a:buFont typeface="Arial"/>
              <a:buChar char="•"/>
              <a:defRPr sz="2371" kern="1200">
                <a:solidFill>
                  <a:schemeClr val="tx1"/>
                </a:solidFill>
                <a:latin typeface="+mn-lt"/>
                <a:ea typeface="+mn-ea"/>
                <a:cs typeface="+mn-cs"/>
              </a:defRPr>
            </a:lvl3pPr>
            <a:lvl4pPr marL="1580271" indent="-225753" algn="l" defTabSz="451507" rtl="0" eaLnBrk="1" latinLnBrk="0" hangingPunct="1">
              <a:spcBef>
                <a:spcPct val="20000"/>
              </a:spcBef>
              <a:buFont typeface="Arial"/>
              <a:buChar char="–"/>
              <a:defRPr sz="1976" kern="1200">
                <a:solidFill>
                  <a:schemeClr val="tx1"/>
                </a:solidFill>
                <a:latin typeface="+mn-lt"/>
                <a:ea typeface="+mn-ea"/>
                <a:cs typeface="+mn-cs"/>
              </a:defRPr>
            </a:lvl4pPr>
            <a:lvl5pPr marL="2031777" indent="-225753" algn="l" defTabSz="451507" rtl="0" eaLnBrk="1" latinLnBrk="0" hangingPunct="1">
              <a:spcBef>
                <a:spcPct val="20000"/>
              </a:spcBef>
              <a:buFont typeface="Arial"/>
              <a:buChar char="»"/>
              <a:defRPr sz="1976" kern="1200">
                <a:solidFill>
                  <a:schemeClr val="tx1"/>
                </a:solidFill>
                <a:latin typeface="+mn-lt"/>
                <a:ea typeface="+mn-ea"/>
                <a:cs typeface="+mn-cs"/>
              </a:defRPr>
            </a:lvl5pPr>
            <a:lvl6pPr marL="2483282" indent="-225753" algn="l" defTabSz="451507" rtl="0" eaLnBrk="1" latinLnBrk="0" hangingPunct="1">
              <a:spcBef>
                <a:spcPct val="20000"/>
              </a:spcBef>
              <a:buFont typeface="Arial"/>
              <a:buChar char="•"/>
              <a:defRPr sz="1976" kern="1200">
                <a:solidFill>
                  <a:schemeClr val="tx1"/>
                </a:solidFill>
                <a:latin typeface="+mn-lt"/>
                <a:ea typeface="+mn-ea"/>
                <a:cs typeface="+mn-cs"/>
              </a:defRPr>
            </a:lvl6pPr>
            <a:lvl7pPr marL="2934788" indent="-225753" algn="l" defTabSz="451507" rtl="0" eaLnBrk="1" latinLnBrk="0" hangingPunct="1">
              <a:spcBef>
                <a:spcPct val="20000"/>
              </a:spcBef>
              <a:buFont typeface="Arial"/>
              <a:buChar char="•"/>
              <a:defRPr sz="1976" kern="1200">
                <a:solidFill>
                  <a:schemeClr val="tx1"/>
                </a:solidFill>
                <a:latin typeface="+mn-lt"/>
                <a:ea typeface="+mn-ea"/>
                <a:cs typeface="+mn-cs"/>
              </a:defRPr>
            </a:lvl7pPr>
            <a:lvl8pPr marL="3386295" indent="-225753" algn="l" defTabSz="451507" rtl="0" eaLnBrk="1" latinLnBrk="0" hangingPunct="1">
              <a:spcBef>
                <a:spcPct val="20000"/>
              </a:spcBef>
              <a:buFont typeface="Arial"/>
              <a:buChar char="•"/>
              <a:defRPr sz="1976" kern="1200">
                <a:solidFill>
                  <a:schemeClr val="tx1"/>
                </a:solidFill>
                <a:latin typeface="+mn-lt"/>
                <a:ea typeface="+mn-ea"/>
                <a:cs typeface="+mn-cs"/>
              </a:defRPr>
            </a:lvl8pPr>
            <a:lvl9pPr marL="3837799" indent="-225753" algn="l" defTabSz="451507" rtl="0" eaLnBrk="1" latinLnBrk="0" hangingPunct="1">
              <a:spcBef>
                <a:spcPct val="20000"/>
              </a:spcBef>
              <a:buFont typeface="Arial"/>
              <a:buChar char="•"/>
              <a:defRPr sz="1976" kern="1200">
                <a:solidFill>
                  <a:schemeClr val="tx1"/>
                </a:solidFill>
                <a:latin typeface="+mn-lt"/>
                <a:ea typeface="+mn-ea"/>
                <a:cs typeface="+mn-cs"/>
              </a:defRPr>
            </a:lvl9pPr>
          </a:lstStyle>
          <a:p>
            <a:pPr marL="737967" lvl="1" indent="-342900" fontAlgn="base">
              <a:spcBef>
                <a:spcPts val="1200"/>
              </a:spcBef>
              <a:spcAft>
                <a:spcPts val="1200"/>
              </a:spcAft>
              <a:buFont typeface="+mj-lt"/>
              <a:buAutoNum type="arabicPeriod"/>
            </a:pPr>
            <a:r>
              <a:rPr lang="en-US" sz="1600" b="1" dirty="0">
                <a:effectLst/>
                <a:latin typeface="Segoe UI" panose="020B0502040204020203" pitchFamily="34" charset="0"/>
                <a:ea typeface="Times New Roman" panose="02020603050405020304" pitchFamily="18" charset="0"/>
                <a:cs typeface="Segoe UI" panose="020B0502040204020203" pitchFamily="34" charset="0"/>
              </a:rPr>
              <a:t>Create a third-party inventory </a:t>
            </a:r>
            <a:r>
              <a:rPr lang="en-US" sz="1600" dirty="0">
                <a:effectLst/>
                <a:latin typeface="Segoe UI" panose="020B0502040204020203" pitchFamily="34" charset="0"/>
                <a:ea typeface="Times New Roman" panose="02020603050405020304" pitchFamily="18" charset="0"/>
                <a:cs typeface="Segoe UI" panose="020B0502040204020203" pitchFamily="34" charset="0"/>
              </a:rPr>
              <a:t>with your </a:t>
            </a:r>
            <a:r>
              <a:rPr lang="en-US" sz="1600" dirty="0">
                <a:latin typeface="Segoe UI" panose="020B0502040204020203" pitchFamily="34" charset="0"/>
                <a:ea typeface="Times New Roman" panose="02020603050405020304" pitchFamily="18" charset="0"/>
                <a:cs typeface="Segoe UI" panose="020B0502040204020203" pitchFamily="34" charset="0"/>
              </a:rPr>
              <a:t>a</a:t>
            </a:r>
            <a:r>
              <a:rPr lang="en-US" sz="1600" dirty="0">
                <a:effectLst/>
                <a:latin typeface="Segoe UI" panose="020B0502040204020203" pitchFamily="34" charset="0"/>
                <a:ea typeface="Times New Roman" panose="02020603050405020304" pitchFamily="18" charset="0"/>
                <a:cs typeface="Segoe UI" panose="020B0502040204020203" pitchFamily="34" charset="0"/>
              </a:rPr>
              <a:t>ccounts payable department. This will generally include third parties that provide products and services directly to your organization or to its customers. </a:t>
            </a:r>
          </a:p>
          <a:p>
            <a:pPr marL="737967" lvl="1" indent="-342900" fontAlgn="base">
              <a:spcBef>
                <a:spcPts val="1200"/>
              </a:spcBef>
              <a:spcAft>
                <a:spcPts val="1200"/>
              </a:spcAft>
              <a:buFont typeface="+mj-lt"/>
              <a:buAutoNum type="arabicPeriod"/>
            </a:pPr>
            <a:r>
              <a:rPr lang="en-US" sz="1600" b="1" dirty="0">
                <a:effectLst/>
                <a:latin typeface="Segoe UI" panose="020B0502040204020203" pitchFamily="34" charset="0"/>
                <a:ea typeface="Times New Roman" panose="02020603050405020304" pitchFamily="18" charset="0"/>
                <a:cs typeface="Segoe UI" panose="020B0502040204020203" pitchFamily="34" charset="0"/>
              </a:rPr>
              <a:t>Define the scope </a:t>
            </a:r>
            <a:r>
              <a:rPr lang="en-US" sz="1600" dirty="0">
                <a:effectLst/>
                <a:latin typeface="Segoe UI" panose="020B0502040204020203" pitchFamily="34" charset="0"/>
                <a:ea typeface="Times New Roman" panose="02020603050405020304" pitchFamily="18" charset="0"/>
                <a:cs typeface="Segoe UI" panose="020B0502040204020203" pitchFamily="34" charset="0"/>
              </a:rPr>
              <a:t>of your third-party risk management program. Most third-party products and services should be in-scope, but others like public utilities, donations, industry memberships, and magazine subscriptions are generally exempt. Your organization must make this determination for itself and be able to articulate and defend your reasoning.</a:t>
            </a:r>
          </a:p>
          <a:p>
            <a:pPr marL="737967" lvl="1" indent="-342900" fontAlgn="base">
              <a:spcBef>
                <a:spcPts val="1200"/>
              </a:spcBef>
              <a:spcAft>
                <a:spcPts val="1200"/>
              </a:spcAft>
              <a:buFont typeface="+mj-lt"/>
              <a:buAutoNum type="arabicPeriod"/>
            </a:pPr>
            <a:r>
              <a:rPr lang="en-US" sz="1600" b="1" dirty="0">
                <a:latin typeface="Segoe UI" panose="020B0502040204020203" pitchFamily="34" charset="0"/>
                <a:ea typeface="Times New Roman" panose="02020603050405020304" pitchFamily="18" charset="0"/>
                <a:cs typeface="Segoe UI" panose="020B0502040204020203" pitchFamily="34" charset="0"/>
              </a:rPr>
              <a:t>Identify the roles and responsibilities </a:t>
            </a:r>
            <a:r>
              <a:rPr lang="en-US" sz="1600" dirty="0">
                <a:latin typeface="Segoe UI" panose="020B0502040204020203" pitchFamily="34" charset="0"/>
                <a:ea typeface="Times New Roman" panose="02020603050405020304" pitchFamily="18" charset="0"/>
                <a:cs typeface="Segoe UI" panose="020B0502040204020203" pitchFamily="34" charset="0"/>
              </a:rPr>
              <a:t>that will manage and assess third-party relationships. This may include a third-party risk management team, vendor owners, and subject matter experts. </a:t>
            </a:r>
            <a:endParaRPr lang="en-US" sz="1600" b="1" dirty="0">
              <a:effectLst/>
              <a:latin typeface="Segoe UI" panose="020B0502040204020203" pitchFamily="34" charset="0"/>
              <a:ea typeface="Times New Roman" panose="02020603050405020304" pitchFamily="18" charset="0"/>
              <a:cs typeface="Segoe UI" panose="020B0502040204020203" pitchFamily="34" charset="0"/>
            </a:endParaRPr>
          </a:p>
          <a:p>
            <a:pPr marL="737967" lvl="1" indent="-342900" fontAlgn="base">
              <a:spcBef>
                <a:spcPts val="1200"/>
              </a:spcBef>
              <a:spcAft>
                <a:spcPts val="1200"/>
              </a:spcAft>
              <a:buFont typeface="+mj-lt"/>
              <a:buAutoNum type="arabicPeriod"/>
            </a:pPr>
            <a:r>
              <a:rPr lang="en-US" sz="1600" b="1" dirty="0">
                <a:effectLst/>
                <a:latin typeface="Segoe UI" panose="020B0502040204020203" pitchFamily="34" charset="0"/>
                <a:ea typeface="Times New Roman" panose="02020603050405020304" pitchFamily="18" charset="0"/>
                <a:cs typeface="Segoe UI" panose="020B0502040204020203" pitchFamily="34" charset="0"/>
              </a:rPr>
              <a:t>Establish a policy </a:t>
            </a:r>
            <a:r>
              <a:rPr lang="en-US" sz="1600" dirty="0">
                <a:effectLst/>
                <a:latin typeface="Segoe UI" panose="020B0502040204020203" pitchFamily="34" charset="0"/>
                <a:ea typeface="Times New Roman" panose="02020603050405020304" pitchFamily="18" charset="0"/>
                <a:cs typeface="Segoe UI" panose="020B0502040204020203" pitchFamily="34" charset="0"/>
              </a:rPr>
              <a:t>that outlines certain details of your program such as the scope, minimum requirements, and non-negotiable rules. This should be reviewed and approved by senior management and the board at least annually.</a:t>
            </a:r>
          </a:p>
        </p:txBody>
      </p:sp>
      <p:sp>
        <p:nvSpPr>
          <p:cNvPr id="2" name="TextBox 1">
            <a:extLst>
              <a:ext uri="{FF2B5EF4-FFF2-40B4-BE49-F238E27FC236}">
                <a16:creationId xmlns:a16="http://schemas.microsoft.com/office/drawing/2014/main" id="{476E11AC-12E3-968E-57EB-47CB83FB49E1}"/>
              </a:ext>
            </a:extLst>
          </p:cNvPr>
          <p:cNvSpPr txBox="1"/>
          <p:nvPr/>
        </p:nvSpPr>
        <p:spPr>
          <a:xfrm>
            <a:off x="695473" y="1593747"/>
            <a:ext cx="10470268" cy="830997"/>
          </a:xfrm>
          <a:prstGeom prst="rect">
            <a:avLst/>
          </a:prstGeom>
          <a:noFill/>
        </p:spPr>
        <p:txBody>
          <a:bodyPr wrap="square" rtlCol="0">
            <a:spAutoFit/>
          </a:bodyPr>
          <a:lstStyle/>
          <a:p>
            <a:r>
              <a:rPr lang="en-US" sz="1600" dirty="0">
                <a:latin typeface="Segoe UI" panose="020B0502040204020203" pitchFamily="34" charset="0"/>
                <a:cs typeface="Segoe UI" panose="020B0502040204020203" pitchFamily="34" charset="0"/>
              </a:rPr>
              <a:t>The exact timeline for implementing a third-party risk management program will be largely dependent on your organization and its resources and budget. However, to get you started, we’ve provided some initial steps for a third-party risk management program:</a:t>
            </a:r>
            <a:endParaRPr lang="en-US" sz="1600" b="1" dirty="0">
              <a:latin typeface="Segoe UI" panose="020B0502040204020203" pitchFamily="34" charset="0"/>
              <a:cs typeface="Segoe UI" panose="020B0502040204020203" pitchFamily="34" charset="0"/>
            </a:endParaRPr>
          </a:p>
        </p:txBody>
      </p:sp>
      <p:sp>
        <p:nvSpPr>
          <p:cNvPr id="6" name="Slide Number Placeholder 5">
            <a:extLst>
              <a:ext uri="{FF2B5EF4-FFF2-40B4-BE49-F238E27FC236}">
                <a16:creationId xmlns:a16="http://schemas.microsoft.com/office/drawing/2014/main" id="{D3F0A2F7-2529-21C5-2A19-E0659B7EB413}"/>
              </a:ext>
            </a:extLst>
          </p:cNvPr>
          <p:cNvSpPr>
            <a:spLocks noGrp="1"/>
          </p:cNvSpPr>
          <p:nvPr>
            <p:ph type="sldNum" sz="quarter" idx="12"/>
          </p:nvPr>
        </p:nvSpPr>
        <p:spPr/>
        <p:txBody>
          <a:bodyPr/>
          <a:lstStyle/>
          <a:p>
            <a:fld id="{BE42C48A-6ED1-1844-AB48-A670D08148BE}" type="slidenum">
              <a:rPr lang="en-US" smtClean="0"/>
              <a:t>24</a:t>
            </a:fld>
            <a:endParaRPr lang="en-US" dirty="0"/>
          </a:p>
        </p:txBody>
      </p:sp>
    </p:spTree>
    <p:extLst>
      <p:ext uri="{BB962C8B-B14F-4D97-AF65-F5344CB8AC3E}">
        <p14:creationId xmlns:p14="http://schemas.microsoft.com/office/powerpoint/2010/main" val="10761134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8">
            <a:extLst>
              <a:ext uri="{FF2B5EF4-FFF2-40B4-BE49-F238E27FC236}">
                <a16:creationId xmlns:a16="http://schemas.microsoft.com/office/drawing/2014/main" id="{6757EC73-6E87-4592-8DB4-79391FBD873C}"/>
              </a:ext>
            </a:extLst>
          </p:cNvPr>
          <p:cNvSpPr/>
          <p:nvPr/>
        </p:nvSpPr>
        <p:spPr>
          <a:xfrm>
            <a:off x="520721" y="1450908"/>
            <a:ext cx="11231064" cy="2471735"/>
          </a:xfrm>
          <a:prstGeom prst="roundRect">
            <a:avLst/>
          </a:prstGeom>
          <a:solidFill>
            <a:srgbClr val="6666D2">
              <a:alpha val="4913"/>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Rounded Corners 8">
            <a:extLst>
              <a:ext uri="{FF2B5EF4-FFF2-40B4-BE49-F238E27FC236}">
                <a16:creationId xmlns:a16="http://schemas.microsoft.com/office/drawing/2014/main" id="{7BEA888D-91D2-9791-3EE5-9D572A1811EA}"/>
              </a:ext>
            </a:extLst>
          </p:cNvPr>
          <p:cNvSpPr/>
          <p:nvPr/>
        </p:nvSpPr>
        <p:spPr>
          <a:xfrm>
            <a:off x="520721" y="4114595"/>
            <a:ext cx="11231064" cy="2471735"/>
          </a:xfrm>
          <a:prstGeom prst="roundRect">
            <a:avLst/>
          </a:prstGeom>
          <a:solidFill>
            <a:srgbClr val="6666D2">
              <a:alpha val="5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1308557E-279B-9B83-5DF1-2FEB43517B59}"/>
              </a:ext>
            </a:extLst>
          </p:cNvPr>
          <p:cNvSpPr/>
          <p:nvPr/>
        </p:nvSpPr>
        <p:spPr>
          <a:xfrm>
            <a:off x="0" y="0"/>
            <a:ext cx="12192000" cy="1138432"/>
          </a:xfrm>
          <a:prstGeom prst="rect">
            <a:avLst/>
          </a:prstGeom>
          <a:solidFill>
            <a:srgbClr val="031C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panose="020B0604020202020204" pitchFamily="34" charset="0"/>
            </a:endParaRPr>
          </a:p>
        </p:txBody>
      </p:sp>
      <p:sp>
        <p:nvSpPr>
          <p:cNvPr id="3" name="TextBox 2">
            <a:extLst>
              <a:ext uri="{FF2B5EF4-FFF2-40B4-BE49-F238E27FC236}">
                <a16:creationId xmlns:a16="http://schemas.microsoft.com/office/drawing/2014/main" id="{BB23807A-4A34-A544-9677-E6F4774A48EF}"/>
              </a:ext>
            </a:extLst>
          </p:cNvPr>
          <p:cNvSpPr txBox="1"/>
          <p:nvPr/>
        </p:nvSpPr>
        <p:spPr>
          <a:xfrm>
            <a:off x="810623" y="92162"/>
            <a:ext cx="9085803" cy="954107"/>
          </a:xfrm>
          <a:prstGeom prst="rect">
            <a:avLst/>
          </a:prstGeom>
          <a:noFill/>
        </p:spPr>
        <p:txBody>
          <a:bodyPr wrap="square" rtlCol="0">
            <a:spAutoFit/>
          </a:bodyPr>
          <a:lstStyle/>
          <a:p>
            <a:r>
              <a:rPr lang="en-US" sz="2800" b="1" dirty="0">
                <a:solidFill>
                  <a:schemeClr val="bg1"/>
                </a:solidFill>
                <a:latin typeface="Segoe UI" panose="020B0502040204020203" pitchFamily="34" charset="0"/>
                <a:cs typeface="Segoe UI" panose="020B0502040204020203" pitchFamily="34" charset="0"/>
              </a:rPr>
              <a:t>Additional Resources to Begin Building a Third-Party Risk Management Program</a:t>
            </a:r>
          </a:p>
        </p:txBody>
      </p:sp>
      <p:sp>
        <p:nvSpPr>
          <p:cNvPr id="5" name="Text Placeholder 3">
            <a:extLst>
              <a:ext uri="{FF2B5EF4-FFF2-40B4-BE49-F238E27FC236}">
                <a16:creationId xmlns:a16="http://schemas.microsoft.com/office/drawing/2014/main" id="{3B715657-BEED-729F-544E-7C9DA772F4D5}"/>
              </a:ext>
            </a:extLst>
          </p:cNvPr>
          <p:cNvSpPr txBox="1">
            <a:spLocks/>
          </p:cNvSpPr>
          <p:nvPr/>
        </p:nvSpPr>
        <p:spPr>
          <a:xfrm>
            <a:off x="810623" y="1680046"/>
            <a:ext cx="11231064" cy="1846659"/>
          </a:xfrm>
          <a:prstGeom prst="rect">
            <a:avLst/>
          </a:prstGeom>
        </p:spPr>
        <p:txBody>
          <a:bodyPr wrap="square" lIns="0" tIns="0" rIns="0" bIns="0" anchor="t">
            <a:spAutoFit/>
          </a:bodyPr>
          <a:lstStyle>
            <a:lvl1pPr marL="338630" indent="-338630" algn="l" defTabSz="451507" rtl="0" eaLnBrk="1" latinLnBrk="0" hangingPunct="1">
              <a:spcBef>
                <a:spcPct val="20000"/>
              </a:spcBef>
              <a:buFont typeface="Arial"/>
              <a:buChar char="•"/>
              <a:defRPr sz="3160" kern="1200">
                <a:solidFill>
                  <a:schemeClr val="tx1"/>
                </a:solidFill>
                <a:latin typeface="+mn-lt"/>
                <a:ea typeface="+mn-ea"/>
                <a:cs typeface="+mn-cs"/>
              </a:defRPr>
            </a:lvl1pPr>
            <a:lvl2pPr marL="733697" indent="-282191" algn="l" defTabSz="451507" rtl="0" eaLnBrk="1" latinLnBrk="0" hangingPunct="1">
              <a:spcBef>
                <a:spcPct val="20000"/>
              </a:spcBef>
              <a:buFont typeface="Arial"/>
              <a:buChar char="–"/>
              <a:defRPr sz="2764" kern="1200">
                <a:solidFill>
                  <a:schemeClr val="tx1"/>
                </a:solidFill>
                <a:latin typeface="+mn-lt"/>
                <a:ea typeface="+mn-ea"/>
                <a:cs typeface="+mn-cs"/>
              </a:defRPr>
            </a:lvl2pPr>
            <a:lvl3pPr marL="1128764" indent="-225753" algn="l" defTabSz="451507" rtl="0" eaLnBrk="1" latinLnBrk="0" hangingPunct="1">
              <a:spcBef>
                <a:spcPct val="20000"/>
              </a:spcBef>
              <a:buFont typeface="Arial"/>
              <a:buChar char="•"/>
              <a:defRPr sz="2371" kern="1200">
                <a:solidFill>
                  <a:schemeClr val="tx1"/>
                </a:solidFill>
                <a:latin typeface="+mn-lt"/>
                <a:ea typeface="+mn-ea"/>
                <a:cs typeface="+mn-cs"/>
              </a:defRPr>
            </a:lvl3pPr>
            <a:lvl4pPr marL="1580271" indent="-225753" algn="l" defTabSz="451507" rtl="0" eaLnBrk="1" latinLnBrk="0" hangingPunct="1">
              <a:spcBef>
                <a:spcPct val="20000"/>
              </a:spcBef>
              <a:buFont typeface="Arial"/>
              <a:buChar char="–"/>
              <a:defRPr sz="1976" kern="1200">
                <a:solidFill>
                  <a:schemeClr val="tx1"/>
                </a:solidFill>
                <a:latin typeface="+mn-lt"/>
                <a:ea typeface="+mn-ea"/>
                <a:cs typeface="+mn-cs"/>
              </a:defRPr>
            </a:lvl4pPr>
            <a:lvl5pPr marL="2031777" indent="-225753" algn="l" defTabSz="451507" rtl="0" eaLnBrk="1" latinLnBrk="0" hangingPunct="1">
              <a:spcBef>
                <a:spcPct val="20000"/>
              </a:spcBef>
              <a:buFont typeface="Arial"/>
              <a:buChar char="»"/>
              <a:defRPr sz="1976" kern="1200">
                <a:solidFill>
                  <a:schemeClr val="tx1"/>
                </a:solidFill>
                <a:latin typeface="+mn-lt"/>
                <a:ea typeface="+mn-ea"/>
                <a:cs typeface="+mn-cs"/>
              </a:defRPr>
            </a:lvl5pPr>
            <a:lvl6pPr marL="2483282" indent="-225753" algn="l" defTabSz="451507" rtl="0" eaLnBrk="1" latinLnBrk="0" hangingPunct="1">
              <a:spcBef>
                <a:spcPct val="20000"/>
              </a:spcBef>
              <a:buFont typeface="Arial"/>
              <a:buChar char="•"/>
              <a:defRPr sz="1976" kern="1200">
                <a:solidFill>
                  <a:schemeClr val="tx1"/>
                </a:solidFill>
                <a:latin typeface="+mn-lt"/>
                <a:ea typeface="+mn-ea"/>
                <a:cs typeface="+mn-cs"/>
              </a:defRPr>
            </a:lvl6pPr>
            <a:lvl7pPr marL="2934788" indent="-225753" algn="l" defTabSz="451507" rtl="0" eaLnBrk="1" latinLnBrk="0" hangingPunct="1">
              <a:spcBef>
                <a:spcPct val="20000"/>
              </a:spcBef>
              <a:buFont typeface="Arial"/>
              <a:buChar char="•"/>
              <a:defRPr sz="1976" kern="1200">
                <a:solidFill>
                  <a:schemeClr val="tx1"/>
                </a:solidFill>
                <a:latin typeface="+mn-lt"/>
                <a:ea typeface="+mn-ea"/>
                <a:cs typeface="+mn-cs"/>
              </a:defRPr>
            </a:lvl7pPr>
            <a:lvl8pPr marL="3386295" indent="-225753" algn="l" defTabSz="451507" rtl="0" eaLnBrk="1" latinLnBrk="0" hangingPunct="1">
              <a:spcBef>
                <a:spcPct val="20000"/>
              </a:spcBef>
              <a:buFont typeface="Arial"/>
              <a:buChar char="•"/>
              <a:defRPr sz="1976" kern="1200">
                <a:solidFill>
                  <a:schemeClr val="tx1"/>
                </a:solidFill>
                <a:latin typeface="+mn-lt"/>
                <a:ea typeface="+mn-ea"/>
                <a:cs typeface="+mn-cs"/>
              </a:defRPr>
            </a:lvl8pPr>
            <a:lvl9pPr marL="3837799" indent="-225753" algn="l" defTabSz="451507" rtl="0" eaLnBrk="1" latinLnBrk="0" hangingPunct="1">
              <a:spcBef>
                <a:spcPct val="20000"/>
              </a:spcBef>
              <a:buFont typeface="Arial"/>
              <a:buChar char="•"/>
              <a:defRPr sz="1976" kern="1200">
                <a:solidFill>
                  <a:schemeClr val="tx1"/>
                </a:solidFill>
                <a:latin typeface="+mn-lt"/>
                <a:ea typeface="+mn-ea"/>
                <a:cs typeface="+mn-cs"/>
              </a:defRPr>
            </a:lvl9pPr>
          </a:lstStyle>
          <a:p>
            <a:pPr marL="0" marR="0" lvl="0" indent="0" fontAlgn="base">
              <a:spcBef>
                <a:spcPts val="0"/>
              </a:spcBef>
              <a:spcAft>
                <a:spcPts val="1200"/>
              </a:spcAft>
              <a:buNone/>
            </a:pPr>
            <a:r>
              <a:rPr lang="en-US" sz="1600" b="1" dirty="0">
                <a:latin typeface="Segoe UI" panose="020B0502040204020203" pitchFamily="34" charset="0"/>
                <a:ea typeface="Times New Roman" panose="02020603050405020304" pitchFamily="18" charset="0"/>
                <a:cs typeface="Segoe UI" panose="020B0502040204020203" pitchFamily="34" charset="0"/>
              </a:rPr>
              <a:t>Challenge: </a:t>
            </a:r>
            <a:r>
              <a:rPr lang="en-US" sz="1600" dirty="0">
                <a:latin typeface="Segoe UI" panose="020B0502040204020203" pitchFamily="34" charset="0"/>
                <a:ea typeface="Times New Roman" panose="02020603050405020304" pitchFamily="18" charset="0"/>
                <a:cs typeface="Segoe UI" panose="020B0502040204020203" pitchFamily="34" charset="0"/>
              </a:rPr>
              <a:t>Stakeholders don’t see value or purpose of third-party risk management</a:t>
            </a:r>
          </a:p>
          <a:p>
            <a:pPr marL="0" marR="0" lvl="0" indent="0" fontAlgn="base">
              <a:spcBef>
                <a:spcPts val="0"/>
              </a:spcBef>
              <a:spcAft>
                <a:spcPts val="1200"/>
              </a:spcAft>
              <a:buNone/>
            </a:pPr>
            <a:r>
              <a:rPr lang="en-US" sz="1600" b="1" dirty="0">
                <a:effectLst/>
                <a:latin typeface="Segoe UI" panose="020B0502040204020203" pitchFamily="34" charset="0"/>
                <a:ea typeface="Times New Roman" panose="02020603050405020304" pitchFamily="18" charset="0"/>
                <a:cs typeface="Segoe UI" panose="020B0502040204020203" pitchFamily="34" charset="0"/>
              </a:rPr>
              <a:t>Solution</a:t>
            </a:r>
            <a:r>
              <a:rPr lang="en-US" sz="1600" b="1" dirty="0">
                <a:latin typeface="Segoe UI" panose="020B0502040204020203" pitchFamily="34" charset="0"/>
                <a:ea typeface="Times New Roman" panose="02020603050405020304" pitchFamily="18" charset="0"/>
                <a:cs typeface="Segoe UI" panose="020B0502040204020203" pitchFamily="34" charset="0"/>
              </a:rPr>
              <a:t>: </a:t>
            </a:r>
            <a:r>
              <a:rPr lang="en-US" sz="1600" dirty="0">
                <a:effectLst/>
                <a:latin typeface="Segoe UI" panose="020B0502040204020203" pitchFamily="34" charset="0"/>
                <a:ea typeface="Times New Roman" panose="02020603050405020304" pitchFamily="18" charset="0"/>
                <a:cs typeface="Segoe UI" panose="020B0502040204020203" pitchFamily="34" charset="0"/>
              </a:rPr>
              <a:t>Increase awareness about risks and rewards</a:t>
            </a:r>
          </a:p>
          <a:p>
            <a:pPr marL="737967" lvl="1" indent="-342900" fontAlgn="base">
              <a:spcBef>
                <a:spcPts val="0"/>
              </a:spcBef>
              <a:spcAft>
                <a:spcPts val="1200"/>
              </a:spcAft>
              <a:buFont typeface="Symbol" panose="05050102010706020507" pitchFamily="18" charset="2"/>
              <a:buChar char=""/>
            </a:pPr>
            <a:r>
              <a:rPr lang="en-US" sz="1600" dirty="0">
                <a:latin typeface="Segoe UI" panose="020B0502040204020203" pitchFamily="34" charset="0"/>
                <a:ea typeface="Times New Roman" panose="02020603050405020304" pitchFamily="18" charset="0"/>
                <a:cs typeface="Segoe UI" panose="020B0502040204020203" pitchFamily="34" charset="0"/>
                <a:hlinkClick r:id="rId4"/>
              </a:rPr>
              <a:t>Third-Party Risk Management Guidance and Regulations eBook</a:t>
            </a:r>
            <a:endParaRPr lang="en-US" sz="1600" dirty="0">
              <a:latin typeface="Segoe UI" panose="020B0502040204020203" pitchFamily="34" charset="0"/>
              <a:ea typeface="Times New Roman" panose="02020603050405020304" pitchFamily="18" charset="0"/>
              <a:cs typeface="Segoe UI" panose="020B0502040204020203" pitchFamily="34" charset="0"/>
            </a:endParaRPr>
          </a:p>
          <a:p>
            <a:pPr marL="737870" lvl="1" indent="-342900" fontAlgn="base">
              <a:spcBef>
                <a:spcPts val="0"/>
              </a:spcBef>
              <a:spcAft>
                <a:spcPts val="1200"/>
              </a:spcAft>
              <a:buClr>
                <a:schemeClr val="tx1"/>
              </a:buClr>
              <a:buFont typeface="Symbol" panose="05050102010706020507" pitchFamily="18" charset="2"/>
              <a:buChar char=""/>
            </a:pPr>
            <a:r>
              <a:rPr lang="en-US" sz="1600" dirty="0">
                <a:solidFill>
                  <a:srgbClr val="0563C1"/>
                </a:solidFill>
                <a:effectLst/>
                <a:latin typeface="Segoe UI"/>
                <a:ea typeface="Times New Roman" panose="02020603050405020304" pitchFamily="18" charset="0"/>
                <a:cs typeface="Segoe UI"/>
                <a:hlinkClick r:id="rId5">
                  <a:extLst>
                    <a:ext uri="{A12FA001-AC4F-418D-AE19-62706E023703}">
                      <ahyp:hlinkClr xmlns:ahyp="http://schemas.microsoft.com/office/drawing/2018/hyperlinkcolor" val="tx"/>
                    </a:ext>
                  </a:extLst>
                </a:hlinkClick>
              </a:rPr>
              <a:t>How Third-Party Risk Management Enables an </a:t>
            </a:r>
            <a:r>
              <a:rPr lang="en-US" sz="1600" dirty="0">
                <a:effectLst/>
                <a:latin typeface="Segoe UI" panose="020B0502040204020203" pitchFamily="34" charset="0"/>
                <a:ea typeface="Times New Roman" panose="02020603050405020304" pitchFamily="18" charset="0"/>
                <a:cs typeface="Segoe UI" panose="020B0502040204020203" pitchFamily="34" charset="0"/>
                <a:hlinkClick r:id="rId5"/>
              </a:rPr>
              <a:t>Organization’s</a:t>
            </a:r>
            <a:r>
              <a:rPr lang="en-US" sz="1600" dirty="0">
                <a:solidFill>
                  <a:srgbClr val="0563C1"/>
                </a:solidFill>
                <a:effectLst/>
                <a:latin typeface="Segoe UI"/>
                <a:ea typeface="Times New Roman" panose="02020603050405020304" pitchFamily="18" charset="0"/>
                <a:cs typeface="Segoe UI"/>
                <a:hlinkClick r:id="rId5">
                  <a:extLst>
                    <a:ext uri="{A12FA001-AC4F-418D-AE19-62706E023703}">
                      <ahyp:hlinkClr xmlns:ahyp="http://schemas.microsoft.com/office/drawing/2018/hyperlinkcolor" val="tx"/>
                    </a:ext>
                  </a:extLst>
                </a:hlinkClick>
              </a:rPr>
              <a:t> Strategies eBook</a:t>
            </a:r>
          </a:p>
          <a:p>
            <a:pPr marL="737967" lvl="1" indent="-342900" fontAlgn="base">
              <a:spcBef>
                <a:spcPts val="0"/>
              </a:spcBef>
              <a:spcAft>
                <a:spcPts val="1200"/>
              </a:spcAft>
              <a:buFont typeface="Symbol" panose="05050102010706020507" pitchFamily="18" charset="2"/>
              <a:buChar char=""/>
            </a:pPr>
            <a:r>
              <a:rPr lang="en-US" sz="1600" dirty="0">
                <a:latin typeface="Segoe UI" panose="020B0502040204020203" pitchFamily="34" charset="0"/>
                <a:ea typeface="Times New Roman" panose="02020603050405020304" pitchFamily="18" charset="0"/>
                <a:cs typeface="Segoe UI" panose="020B0502040204020203" pitchFamily="34" charset="0"/>
                <a:hlinkClick r:id="rId6"/>
              </a:rPr>
              <a:t>Strategic Advantages of Third-Party Risk Management Infographic</a:t>
            </a:r>
            <a:endParaRPr lang="en-US" sz="1600" dirty="0">
              <a:latin typeface="Segoe UI" panose="020B0502040204020203" pitchFamily="34" charset="0"/>
              <a:ea typeface="Times New Roman" panose="02020603050405020304" pitchFamily="18" charset="0"/>
              <a:cs typeface="Segoe UI" panose="020B0502040204020203" pitchFamily="34" charset="0"/>
            </a:endParaRPr>
          </a:p>
        </p:txBody>
      </p:sp>
      <p:sp>
        <p:nvSpPr>
          <p:cNvPr id="6" name="Text Placeholder 3">
            <a:extLst>
              <a:ext uri="{FF2B5EF4-FFF2-40B4-BE49-F238E27FC236}">
                <a16:creationId xmlns:a16="http://schemas.microsoft.com/office/drawing/2014/main" id="{8F99FBCE-0770-51F4-AAE1-3B83A8F3CDC7}"/>
              </a:ext>
            </a:extLst>
          </p:cNvPr>
          <p:cNvSpPr txBox="1">
            <a:spLocks/>
          </p:cNvSpPr>
          <p:nvPr/>
        </p:nvSpPr>
        <p:spPr>
          <a:xfrm>
            <a:off x="810623" y="4464257"/>
            <a:ext cx="10533238" cy="2092881"/>
          </a:xfrm>
          <a:prstGeom prst="rect">
            <a:avLst/>
          </a:prstGeom>
        </p:spPr>
        <p:txBody>
          <a:bodyPr wrap="square" lIns="0" tIns="0" rIns="0" bIns="0" anchor="t">
            <a:spAutoFit/>
          </a:bodyPr>
          <a:lstStyle>
            <a:lvl1pPr marL="338630" indent="-338630" algn="l" defTabSz="451507" rtl="0" eaLnBrk="1" latinLnBrk="0" hangingPunct="1">
              <a:spcBef>
                <a:spcPct val="20000"/>
              </a:spcBef>
              <a:buFont typeface="Arial"/>
              <a:buChar char="•"/>
              <a:defRPr sz="3160" kern="1200">
                <a:solidFill>
                  <a:schemeClr val="tx1"/>
                </a:solidFill>
                <a:latin typeface="+mn-lt"/>
                <a:ea typeface="+mn-ea"/>
                <a:cs typeface="+mn-cs"/>
              </a:defRPr>
            </a:lvl1pPr>
            <a:lvl2pPr marL="733697" indent="-282191" algn="l" defTabSz="451507" rtl="0" eaLnBrk="1" latinLnBrk="0" hangingPunct="1">
              <a:spcBef>
                <a:spcPct val="20000"/>
              </a:spcBef>
              <a:buFont typeface="Arial"/>
              <a:buChar char="–"/>
              <a:defRPr sz="2764" kern="1200">
                <a:solidFill>
                  <a:schemeClr val="tx1"/>
                </a:solidFill>
                <a:latin typeface="+mn-lt"/>
                <a:ea typeface="+mn-ea"/>
                <a:cs typeface="+mn-cs"/>
              </a:defRPr>
            </a:lvl2pPr>
            <a:lvl3pPr marL="1128764" indent="-225753" algn="l" defTabSz="451507" rtl="0" eaLnBrk="1" latinLnBrk="0" hangingPunct="1">
              <a:spcBef>
                <a:spcPct val="20000"/>
              </a:spcBef>
              <a:buFont typeface="Arial"/>
              <a:buChar char="•"/>
              <a:defRPr sz="2371" kern="1200">
                <a:solidFill>
                  <a:schemeClr val="tx1"/>
                </a:solidFill>
                <a:latin typeface="+mn-lt"/>
                <a:ea typeface="+mn-ea"/>
                <a:cs typeface="+mn-cs"/>
              </a:defRPr>
            </a:lvl3pPr>
            <a:lvl4pPr marL="1580271" indent="-225753" algn="l" defTabSz="451507" rtl="0" eaLnBrk="1" latinLnBrk="0" hangingPunct="1">
              <a:spcBef>
                <a:spcPct val="20000"/>
              </a:spcBef>
              <a:buFont typeface="Arial"/>
              <a:buChar char="–"/>
              <a:defRPr sz="1976" kern="1200">
                <a:solidFill>
                  <a:schemeClr val="tx1"/>
                </a:solidFill>
                <a:latin typeface="+mn-lt"/>
                <a:ea typeface="+mn-ea"/>
                <a:cs typeface="+mn-cs"/>
              </a:defRPr>
            </a:lvl4pPr>
            <a:lvl5pPr marL="2031777" indent="-225753" algn="l" defTabSz="451507" rtl="0" eaLnBrk="1" latinLnBrk="0" hangingPunct="1">
              <a:spcBef>
                <a:spcPct val="20000"/>
              </a:spcBef>
              <a:buFont typeface="Arial"/>
              <a:buChar char="»"/>
              <a:defRPr sz="1976" kern="1200">
                <a:solidFill>
                  <a:schemeClr val="tx1"/>
                </a:solidFill>
                <a:latin typeface="+mn-lt"/>
                <a:ea typeface="+mn-ea"/>
                <a:cs typeface="+mn-cs"/>
              </a:defRPr>
            </a:lvl5pPr>
            <a:lvl6pPr marL="2483282" indent="-225753" algn="l" defTabSz="451507" rtl="0" eaLnBrk="1" latinLnBrk="0" hangingPunct="1">
              <a:spcBef>
                <a:spcPct val="20000"/>
              </a:spcBef>
              <a:buFont typeface="Arial"/>
              <a:buChar char="•"/>
              <a:defRPr sz="1976" kern="1200">
                <a:solidFill>
                  <a:schemeClr val="tx1"/>
                </a:solidFill>
                <a:latin typeface="+mn-lt"/>
                <a:ea typeface="+mn-ea"/>
                <a:cs typeface="+mn-cs"/>
              </a:defRPr>
            </a:lvl6pPr>
            <a:lvl7pPr marL="2934788" indent="-225753" algn="l" defTabSz="451507" rtl="0" eaLnBrk="1" latinLnBrk="0" hangingPunct="1">
              <a:spcBef>
                <a:spcPct val="20000"/>
              </a:spcBef>
              <a:buFont typeface="Arial"/>
              <a:buChar char="•"/>
              <a:defRPr sz="1976" kern="1200">
                <a:solidFill>
                  <a:schemeClr val="tx1"/>
                </a:solidFill>
                <a:latin typeface="+mn-lt"/>
                <a:ea typeface="+mn-ea"/>
                <a:cs typeface="+mn-cs"/>
              </a:defRPr>
            </a:lvl7pPr>
            <a:lvl8pPr marL="3386295" indent="-225753" algn="l" defTabSz="451507" rtl="0" eaLnBrk="1" latinLnBrk="0" hangingPunct="1">
              <a:spcBef>
                <a:spcPct val="20000"/>
              </a:spcBef>
              <a:buFont typeface="Arial"/>
              <a:buChar char="•"/>
              <a:defRPr sz="1976" kern="1200">
                <a:solidFill>
                  <a:schemeClr val="tx1"/>
                </a:solidFill>
                <a:latin typeface="+mn-lt"/>
                <a:ea typeface="+mn-ea"/>
                <a:cs typeface="+mn-cs"/>
              </a:defRPr>
            </a:lvl8pPr>
            <a:lvl9pPr marL="3837799" indent="-225753" algn="l" defTabSz="451507" rtl="0" eaLnBrk="1" latinLnBrk="0" hangingPunct="1">
              <a:spcBef>
                <a:spcPct val="20000"/>
              </a:spcBef>
              <a:buFont typeface="Arial"/>
              <a:buChar char="•"/>
              <a:defRPr sz="1976" kern="1200">
                <a:solidFill>
                  <a:schemeClr val="tx1"/>
                </a:solidFill>
                <a:latin typeface="+mn-lt"/>
                <a:ea typeface="+mn-ea"/>
                <a:cs typeface="+mn-cs"/>
              </a:defRPr>
            </a:lvl9pPr>
          </a:lstStyle>
          <a:p>
            <a:pPr marL="0" marR="0" lvl="0" indent="0" fontAlgn="base">
              <a:spcBef>
                <a:spcPts val="0"/>
              </a:spcBef>
              <a:spcAft>
                <a:spcPts val="1200"/>
              </a:spcAft>
              <a:buNone/>
            </a:pPr>
            <a:r>
              <a:rPr lang="en-US" sz="1600" b="1" dirty="0">
                <a:latin typeface="Segoe UI" panose="020B0502040204020203" pitchFamily="34" charset="0"/>
                <a:ea typeface="Times New Roman" panose="02020603050405020304" pitchFamily="18" charset="0"/>
                <a:cs typeface="Segoe UI" panose="020B0502040204020203" pitchFamily="34" charset="0"/>
              </a:rPr>
              <a:t>Challenge</a:t>
            </a:r>
            <a:r>
              <a:rPr lang="en-US" sz="1600" b="1" dirty="0">
                <a:effectLst/>
                <a:latin typeface="Segoe UI" panose="020B0502040204020203" pitchFamily="34" charset="0"/>
                <a:ea typeface="Times New Roman" panose="02020603050405020304" pitchFamily="18" charset="0"/>
                <a:cs typeface="Segoe UI" panose="020B0502040204020203" pitchFamily="34" charset="0"/>
              </a:rPr>
              <a:t>: </a:t>
            </a:r>
            <a:r>
              <a:rPr lang="en-US" sz="1600" dirty="0">
                <a:effectLst/>
                <a:latin typeface="Segoe UI" panose="020B0502040204020203" pitchFamily="34" charset="0"/>
                <a:ea typeface="Times New Roman" panose="02020603050405020304" pitchFamily="18" charset="0"/>
                <a:cs typeface="Segoe UI" panose="020B0502040204020203" pitchFamily="34" charset="0"/>
              </a:rPr>
              <a:t>Organization is indifferent to building a third-party risk management program</a:t>
            </a:r>
          </a:p>
          <a:p>
            <a:pPr marL="0" marR="0" lvl="0" indent="0" fontAlgn="base">
              <a:spcBef>
                <a:spcPts val="0"/>
              </a:spcBef>
              <a:spcAft>
                <a:spcPts val="1200"/>
              </a:spcAft>
              <a:buNone/>
            </a:pPr>
            <a:r>
              <a:rPr lang="en-US" sz="1600" b="1" dirty="0">
                <a:latin typeface="Segoe UI" panose="020B0502040204020203" pitchFamily="34" charset="0"/>
                <a:ea typeface="Times New Roman" panose="02020603050405020304" pitchFamily="18" charset="0"/>
                <a:cs typeface="Segoe UI" panose="020B0502040204020203" pitchFamily="34" charset="0"/>
              </a:rPr>
              <a:t>Solution: </a:t>
            </a:r>
            <a:r>
              <a:rPr lang="en-US" sz="1600" dirty="0">
                <a:effectLst/>
                <a:latin typeface="Segoe UI" panose="020B0502040204020203" pitchFamily="34" charset="0"/>
                <a:ea typeface="Times New Roman" panose="02020603050405020304" pitchFamily="18" charset="0"/>
                <a:cs typeface="Segoe UI" panose="020B0502040204020203" pitchFamily="34" charset="0"/>
              </a:rPr>
              <a:t>Obtain support and buy-in</a:t>
            </a:r>
          </a:p>
          <a:p>
            <a:pPr marL="737967" lvl="1" indent="-342900" fontAlgn="base">
              <a:spcBef>
                <a:spcPts val="0"/>
              </a:spcBef>
              <a:spcAft>
                <a:spcPts val="1200"/>
              </a:spcAft>
              <a:buFont typeface="Symbol" panose="05050102010706020507" pitchFamily="18" charset="2"/>
              <a:buChar char=""/>
            </a:pPr>
            <a:r>
              <a:rPr lang="en-US" sz="1600" dirty="0">
                <a:latin typeface="Segoe UI" panose="020B0502040204020203" pitchFamily="34" charset="0"/>
                <a:ea typeface="Times New Roman" panose="02020603050405020304" pitchFamily="18" charset="0"/>
                <a:cs typeface="Segoe UI" panose="020B0502040204020203" pitchFamily="34" charset="0"/>
                <a:hlinkClick r:id="rId7"/>
              </a:rPr>
              <a:t>How to Get Support for Third-Party Risk Management: Setting the Tone-From-the-Top With the Board and Senior Management Infographic</a:t>
            </a:r>
            <a:endParaRPr lang="en-US" sz="1600" dirty="0">
              <a:latin typeface="Segoe UI" panose="020B0502040204020203" pitchFamily="34" charset="0"/>
              <a:ea typeface="Times New Roman" panose="02020603050405020304" pitchFamily="18" charset="0"/>
              <a:cs typeface="Segoe UI" panose="020B0502040204020203" pitchFamily="34" charset="0"/>
            </a:endParaRPr>
          </a:p>
          <a:p>
            <a:pPr marL="737870" lvl="1" indent="-342900" fontAlgn="base">
              <a:spcBef>
                <a:spcPts val="0"/>
              </a:spcBef>
              <a:spcAft>
                <a:spcPts val="1200"/>
              </a:spcAft>
              <a:buClr>
                <a:schemeClr val="tx1"/>
              </a:buClr>
              <a:buFont typeface="Symbol" panose="05050102010706020507" pitchFamily="18" charset="2"/>
              <a:buChar char=""/>
            </a:pPr>
            <a:r>
              <a:rPr lang="en-US" sz="1600" dirty="0">
                <a:solidFill>
                  <a:srgbClr val="0563C1"/>
                </a:solidFill>
                <a:latin typeface="Segoe UI"/>
                <a:ea typeface="Times New Roman" panose="02020603050405020304" pitchFamily="18" charset="0"/>
                <a:cs typeface="Segoe UI"/>
                <a:hlinkClick r:id="rId8"/>
              </a:rPr>
              <a:t>How to Get Organizational Buy-In and Commitment for Third-Party Risk Management eBook</a:t>
            </a:r>
            <a:endParaRPr lang="en-US" sz="1600" dirty="0">
              <a:solidFill>
                <a:srgbClr val="0563C1"/>
              </a:solidFill>
              <a:latin typeface="Segoe UI"/>
              <a:ea typeface="Times New Roman" panose="02020603050405020304" pitchFamily="18" charset="0"/>
              <a:cs typeface="Segoe UI"/>
            </a:endParaRPr>
          </a:p>
          <a:p>
            <a:pPr marL="395067" lvl="1" indent="0" fontAlgn="base">
              <a:spcBef>
                <a:spcPts val="0"/>
              </a:spcBef>
              <a:buNone/>
            </a:pPr>
            <a:endParaRPr lang="en-US" sz="1600" dirty="0">
              <a:effectLst/>
              <a:latin typeface="Times New Roman" panose="02020603050405020304" pitchFamily="18" charset="0"/>
              <a:ea typeface="Times New Roman" panose="02020603050405020304" pitchFamily="18" charset="0"/>
            </a:endParaRPr>
          </a:p>
        </p:txBody>
      </p:sp>
      <p:sp>
        <p:nvSpPr>
          <p:cNvPr id="8" name="Slide Number Placeholder 7">
            <a:extLst>
              <a:ext uri="{FF2B5EF4-FFF2-40B4-BE49-F238E27FC236}">
                <a16:creationId xmlns:a16="http://schemas.microsoft.com/office/drawing/2014/main" id="{64B000D7-700B-6A34-FE1A-AC62933E8D91}"/>
              </a:ext>
            </a:extLst>
          </p:cNvPr>
          <p:cNvSpPr>
            <a:spLocks noGrp="1"/>
          </p:cNvSpPr>
          <p:nvPr>
            <p:ph type="sldNum" sz="quarter" idx="12"/>
          </p:nvPr>
        </p:nvSpPr>
        <p:spPr/>
        <p:txBody>
          <a:bodyPr/>
          <a:lstStyle/>
          <a:p>
            <a:fld id="{BE42C48A-6ED1-1844-AB48-A670D08148BE}" type="slidenum">
              <a:rPr lang="en-US" smtClean="0"/>
              <a:t>25</a:t>
            </a:fld>
            <a:endParaRPr lang="en-US" dirty="0"/>
          </a:p>
        </p:txBody>
      </p:sp>
    </p:spTree>
    <p:extLst>
      <p:ext uri="{BB962C8B-B14F-4D97-AF65-F5344CB8AC3E}">
        <p14:creationId xmlns:p14="http://schemas.microsoft.com/office/powerpoint/2010/main" val="2586742735"/>
      </p:ext>
    </p:extLst>
  </p:cSld>
  <p:clrMapOvr>
    <a:masterClrMapping/>
  </p:clrMapOvr>
  <p:extLst>
    <p:ext uri="{6950BFC3-D8DA-4A85-94F7-54DA5524770B}">
      <p188:commentRel xmlns:p188="http://schemas.microsoft.com/office/powerpoint/2018/8/main" r:id="rId3"/>
    </p:ext>
  </p:extLs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AADA98-BDD2-DD4B-1C37-613259116BD9}"/>
            </a:ext>
          </a:extLst>
        </p:cNvPr>
        <p:cNvGrpSpPr/>
        <p:nvPr/>
      </p:nvGrpSpPr>
      <p:grpSpPr>
        <a:xfrm>
          <a:off x="0" y="0"/>
          <a:ext cx="0" cy="0"/>
          <a:chOff x="0" y="0"/>
          <a:chExt cx="0" cy="0"/>
        </a:xfrm>
      </p:grpSpPr>
      <p:sp>
        <p:nvSpPr>
          <p:cNvPr id="3" name="Rectangle: Rounded Corners 8">
            <a:extLst>
              <a:ext uri="{FF2B5EF4-FFF2-40B4-BE49-F238E27FC236}">
                <a16:creationId xmlns:a16="http://schemas.microsoft.com/office/drawing/2014/main" id="{FC6DAC04-6DE9-7554-B194-C82718C707C6}"/>
              </a:ext>
            </a:extLst>
          </p:cNvPr>
          <p:cNvSpPr/>
          <p:nvPr/>
        </p:nvSpPr>
        <p:spPr>
          <a:xfrm>
            <a:off x="520721" y="1450908"/>
            <a:ext cx="11231064" cy="1759033"/>
          </a:xfrm>
          <a:prstGeom prst="roundRect">
            <a:avLst/>
          </a:prstGeom>
          <a:solidFill>
            <a:srgbClr val="6666D2">
              <a:alpha val="4913"/>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8">
            <a:extLst>
              <a:ext uri="{FF2B5EF4-FFF2-40B4-BE49-F238E27FC236}">
                <a16:creationId xmlns:a16="http://schemas.microsoft.com/office/drawing/2014/main" id="{6BCB7AA2-B720-8987-9213-641A4B064C47}"/>
              </a:ext>
            </a:extLst>
          </p:cNvPr>
          <p:cNvSpPr/>
          <p:nvPr/>
        </p:nvSpPr>
        <p:spPr>
          <a:xfrm>
            <a:off x="520721" y="3485528"/>
            <a:ext cx="11231064" cy="2194722"/>
          </a:xfrm>
          <a:prstGeom prst="roundRect">
            <a:avLst/>
          </a:prstGeom>
          <a:solidFill>
            <a:srgbClr val="6666D2">
              <a:alpha val="5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 Placeholder 3">
            <a:extLst>
              <a:ext uri="{FF2B5EF4-FFF2-40B4-BE49-F238E27FC236}">
                <a16:creationId xmlns:a16="http://schemas.microsoft.com/office/drawing/2014/main" id="{E496ED21-3663-12AF-9863-A9AA87D033F2}"/>
              </a:ext>
            </a:extLst>
          </p:cNvPr>
          <p:cNvSpPr txBox="1">
            <a:spLocks/>
          </p:cNvSpPr>
          <p:nvPr/>
        </p:nvSpPr>
        <p:spPr>
          <a:xfrm>
            <a:off x="960936" y="1726494"/>
            <a:ext cx="9866090" cy="1046440"/>
          </a:xfrm>
          <a:prstGeom prst="rect">
            <a:avLst/>
          </a:prstGeom>
        </p:spPr>
        <p:txBody>
          <a:bodyPr wrap="square" lIns="0" tIns="0" rIns="0" bIns="0" anchor="t">
            <a:spAutoFit/>
          </a:bodyPr>
          <a:lstStyle>
            <a:lvl1pPr marL="338630" indent="-338630" algn="l" defTabSz="451507" rtl="0" eaLnBrk="1" latinLnBrk="0" hangingPunct="1">
              <a:spcBef>
                <a:spcPct val="20000"/>
              </a:spcBef>
              <a:buFont typeface="Arial"/>
              <a:buChar char="•"/>
              <a:defRPr sz="3160" kern="1200">
                <a:solidFill>
                  <a:schemeClr val="tx1"/>
                </a:solidFill>
                <a:latin typeface="+mn-lt"/>
                <a:ea typeface="+mn-ea"/>
                <a:cs typeface="+mn-cs"/>
              </a:defRPr>
            </a:lvl1pPr>
            <a:lvl2pPr marL="733697" indent="-282191" algn="l" defTabSz="451507" rtl="0" eaLnBrk="1" latinLnBrk="0" hangingPunct="1">
              <a:spcBef>
                <a:spcPct val="20000"/>
              </a:spcBef>
              <a:buFont typeface="Arial"/>
              <a:buChar char="–"/>
              <a:defRPr sz="2764" kern="1200">
                <a:solidFill>
                  <a:schemeClr val="tx1"/>
                </a:solidFill>
                <a:latin typeface="+mn-lt"/>
                <a:ea typeface="+mn-ea"/>
                <a:cs typeface="+mn-cs"/>
              </a:defRPr>
            </a:lvl2pPr>
            <a:lvl3pPr marL="1128764" indent="-225753" algn="l" defTabSz="451507" rtl="0" eaLnBrk="1" latinLnBrk="0" hangingPunct="1">
              <a:spcBef>
                <a:spcPct val="20000"/>
              </a:spcBef>
              <a:buFont typeface="Arial"/>
              <a:buChar char="•"/>
              <a:defRPr sz="2371" kern="1200">
                <a:solidFill>
                  <a:schemeClr val="tx1"/>
                </a:solidFill>
                <a:latin typeface="+mn-lt"/>
                <a:ea typeface="+mn-ea"/>
                <a:cs typeface="+mn-cs"/>
              </a:defRPr>
            </a:lvl3pPr>
            <a:lvl4pPr marL="1580271" indent="-225753" algn="l" defTabSz="451507" rtl="0" eaLnBrk="1" latinLnBrk="0" hangingPunct="1">
              <a:spcBef>
                <a:spcPct val="20000"/>
              </a:spcBef>
              <a:buFont typeface="Arial"/>
              <a:buChar char="–"/>
              <a:defRPr sz="1976" kern="1200">
                <a:solidFill>
                  <a:schemeClr val="tx1"/>
                </a:solidFill>
                <a:latin typeface="+mn-lt"/>
                <a:ea typeface="+mn-ea"/>
                <a:cs typeface="+mn-cs"/>
              </a:defRPr>
            </a:lvl4pPr>
            <a:lvl5pPr marL="2031777" indent="-225753" algn="l" defTabSz="451507" rtl="0" eaLnBrk="1" latinLnBrk="0" hangingPunct="1">
              <a:spcBef>
                <a:spcPct val="20000"/>
              </a:spcBef>
              <a:buFont typeface="Arial"/>
              <a:buChar char="»"/>
              <a:defRPr sz="1976" kern="1200">
                <a:solidFill>
                  <a:schemeClr val="tx1"/>
                </a:solidFill>
                <a:latin typeface="+mn-lt"/>
                <a:ea typeface="+mn-ea"/>
                <a:cs typeface="+mn-cs"/>
              </a:defRPr>
            </a:lvl5pPr>
            <a:lvl6pPr marL="2483282" indent="-225753" algn="l" defTabSz="451507" rtl="0" eaLnBrk="1" latinLnBrk="0" hangingPunct="1">
              <a:spcBef>
                <a:spcPct val="20000"/>
              </a:spcBef>
              <a:buFont typeface="Arial"/>
              <a:buChar char="•"/>
              <a:defRPr sz="1976" kern="1200">
                <a:solidFill>
                  <a:schemeClr val="tx1"/>
                </a:solidFill>
                <a:latin typeface="+mn-lt"/>
                <a:ea typeface="+mn-ea"/>
                <a:cs typeface="+mn-cs"/>
              </a:defRPr>
            </a:lvl6pPr>
            <a:lvl7pPr marL="2934788" indent="-225753" algn="l" defTabSz="451507" rtl="0" eaLnBrk="1" latinLnBrk="0" hangingPunct="1">
              <a:spcBef>
                <a:spcPct val="20000"/>
              </a:spcBef>
              <a:buFont typeface="Arial"/>
              <a:buChar char="•"/>
              <a:defRPr sz="1976" kern="1200">
                <a:solidFill>
                  <a:schemeClr val="tx1"/>
                </a:solidFill>
                <a:latin typeface="+mn-lt"/>
                <a:ea typeface="+mn-ea"/>
                <a:cs typeface="+mn-cs"/>
              </a:defRPr>
            </a:lvl7pPr>
            <a:lvl8pPr marL="3386295" indent="-225753" algn="l" defTabSz="451507" rtl="0" eaLnBrk="1" latinLnBrk="0" hangingPunct="1">
              <a:spcBef>
                <a:spcPct val="20000"/>
              </a:spcBef>
              <a:buFont typeface="Arial"/>
              <a:buChar char="•"/>
              <a:defRPr sz="1976" kern="1200">
                <a:solidFill>
                  <a:schemeClr val="tx1"/>
                </a:solidFill>
                <a:latin typeface="+mn-lt"/>
                <a:ea typeface="+mn-ea"/>
                <a:cs typeface="+mn-cs"/>
              </a:defRPr>
            </a:lvl8pPr>
            <a:lvl9pPr marL="3837799" indent="-225753" algn="l" defTabSz="451507" rtl="0" eaLnBrk="1" latinLnBrk="0" hangingPunct="1">
              <a:spcBef>
                <a:spcPct val="20000"/>
              </a:spcBef>
              <a:buFont typeface="Arial"/>
              <a:buChar char="•"/>
              <a:defRPr sz="1976" kern="1200">
                <a:solidFill>
                  <a:schemeClr val="tx1"/>
                </a:solidFill>
                <a:latin typeface="+mn-lt"/>
                <a:ea typeface="+mn-ea"/>
                <a:cs typeface="+mn-cs"/>
              </a:defRPr>
            </a:lvl9pPr>
          </a:lstStyle>
          <a:p>
            <a:pPr marL="0" marR="0" lvl="0" indent="0" fontAlgn="base">
              <a:spcBef>
                <a:spcPts val="0"/>
              </a:spcBef>
              <a:spcAft>
                <a:spcPts val="1200"/>
              </a:spcAft>
              <a:buNone/>
            </a:pPr>
            <a:r>
              <a:rPr lang="en-US" sz="1600" b="1" dirty="0">
                <a:latin typeface="Segoe UI" panose="020B0502040204020203" pitchFamily="34" charset="0"/>
                <a:ea typeface="Times New Roman" panose="02020603050405020304" pitchFamily="18" charset="0"/>
                <a:cs typeface="Segoe UI" panose="020B0502040204020203" pitchFamily="34" charset="0"/>
              </a:rPr>
              <a:t>Challenge: </a:t>
            </a:r>
            <a:r>
              <a:rPr lang="en-US" sz="1600" dirty="0">
                <a:latin typeface="Segoe UI" panose="020B0502040204020203" pitchFamily="34" charset="0"/>
                <a:ea typeface="Times New Roman" panose="02020603050405020304" pitchFamily="18" charset="0"/>
                <a:cs typeface="Segoe UI" panose="020B0502040204020203" pitchFamily="34" charset="0"/>
              </a:rPr>
              <a:t>Senior leadership and the board are reluctant to invest in third-party risk management</a:t>
            </a:r>
          </a:p>
          <a:p>
            <a:pPr marL="0" marR="0" lvl="0" indent="0" fontAlgn="base">
              <a:spcBef>
                <a:spcPts val="0"/>
              </a:spcBef>
              <a:spcAft>
                <a:spcPts val="1200"/>
              </a:spcAft>
              <a:buNone/>
            </a:pPr>
            <a:r>
              <a:rPr lang="en-US" sz="1600" b="1" dirty="0">
                <a:latin typeface="Segoe UI" panose="020B0502040204020203" pitchFamily="34" charset="0"/>
                <a:ea typeface="Times New Roman" panose="02020603050405020304" pitchFamily="18" charset="0"/>
                <a:cs typeface="Segoe UI" panose="020B0502040204020203" pitchFamily="34" charset="0"/>
              </a:rPr>
              <a:t>Solution: </a:t>
            </a:r>
            <a:r>
              <a:rPr lang="en-US" sz="1600" dirty="0">
                <a:latin typeface="Segoe UI" panose="020B0502040204020203" pitchFamily="34" charset="0"/>
                <a:ea typeface="Times New Roman" panose="02020603050405020304" pitchFamily="18" charset="0"/>
                <a:cs typeface="Segoe UI" panose="020B0502040204020203" pitchFamily="34" charset="0"/>
              </a:rPr>
              <a:t>Advocate for resources</a:t>
            </a:r>
          </a:p>
          <a:p>
            <a:pPr marL="737967" lvl="1" indent="-342900" fontAlgn="base">
              <a:spcBef>
                <a:spcPts val="0"/>
              </a:spcBef>
              <a:spcAft>
                <a:spcPts val="1200"/>
              </a:spcAft>
              <a:buFont typeface="Symbol" panose="05050102010706020507" pitchFamily="18" charset="2"/>
              <a:buChar char=""/>
            </a:pPr>
            <a:r>
              <a:rPr lang="en-US" sz="1600" dirty="0">
                <a:latin typeface="Segoe UI" panose="020B0502040204020203" pitchFamily="34" charset="0"/>
                <a:ea typeface="Times New Roman" panose="02020603050405020304" pitchFamily="18" charset="0"/>
                <a:cs typeface="Segoe UI" panose="020B0502040204020203" pitchFamily="34" charset="0"/>
                <a:hlinkClick r:id="rId3"/>
              </a:rPr>
              <a:t>10 Reasons for a Third-Party Risk Budget Infographic</a:t>
            </a:r>
            <a:endParaRPr lang="en-US" sz="1600" dirty="0">
              <a:latin typeface="Segoe UI" panose="020B0502040204020203" pitchFamily="34" charset="0"/>
              <a:ea typeface="Times New Roman" panose="02020603050405020304" pitchFamily="18" charset="0"/>
              <a:cs typeface="Segoe UI" panose="020B0502040204020203" pitchFamily="34" charset="0"/>
            </a:endParaRPr>
          </a:p>
        </p:txBody>
      </p:sp>
      <p:sp>
        <p:nvSpPr>
          <p:cNvPr id="4" name="Rectangle 3">
            <a:extLst>
              <a:ext uri="{FF2B5EF4-FFF2-40B4-BE49-F238E27FC236}">
                <a16:creationId xmlns:a16="http://schemas.microsoft.com/office/drawing/2014/main" id="{A3EE5D2C-5B83-430C-0B92-B7FED94DCCD1}"/>
              </a:ext>
            </a:extLst>
          </p:cNvPr>
          <p:cNvSpPr/>
          <p:nvPr/>
        </p:nvSpPr>
        <p:spPr>
          <a:xfrm>
            <a:off x="0" y="0"/>
            <a:ext cx="12192000" cy="1138432"/>
          </a:xfrm>
          <a:prstGeom prst="rect">
            <a:avLst/>
          </a:prstGeom>
          <a:solidFill>
            <a:srgbClr val="031C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panose="020B0604020202020204" pitchFamily="34" charset="0"/>
            </a:endParaRPr>
          </a:p>
        </p:txBody>
      </p:sp>
      <p:sp>
        <p:nvSpPr>
          <p:cNvPr id="7" name="TextBox 6">
            <a:extLst>
              <a:ext uri="{FF2B5EF4-FFF2-40B4-BE49-F238E27FC236}">
                <a16:creationId xmlns:a16="http://schemas.microsoft.com/office/drawing/2014/main" id="{F0C5892A-E7D8-D980-3D85-16D5E57714F9}"/>
              </a:ext>
            </a:extLst>
          </p:cNvPr>
          <p:cNvSpPr txBox="1"/>
          <p:nvPr/>
        </p:nvSpPr>
        <p:spPr>
          <a:xfrm>
            <a:off x="834635" y="92162"/>
            <a:ext cx="9085803" cy="954107"/>
          </a:xfrm>
          <a:prstGeom prst="rect">
            <a:avLst/>
          </a:prstGeom>
          <a:noFill/>
        </p:spPr>
        <p:txBody>
          <a:bodyPr wrap="square" rtlCol="0">
            <a:spAutoFit/>
          </a:bodyPr>
          <a:lstStyle/>
          <a:p>
            <a:r>
              <a:rPr lang="en-US" sz="2800" b="1" dirty="0">
                <a:solidFill>
                  <a:schemeClr val="bg1"/>
                </a:solidFill>
                <a:latin typeface="Segoe UI" panose="020B0502040204020203" pitchFamily="34" charset="0"/>
                <a:cs typeface="Segoe UI" panose="020B0502040204020203" pitchFamily="34" charset="0"/>
              </a:rPr>
              <a:t>Additional Resources to Begin Building a Third-Party Risk Management Program</a:t>
            </a:r>
          </a:p>
        </p:txBody>
      </p:sp>
      <p:sp>
        <p:nvSpPr>
          <p:cNvPr id="2" name="Text Placeholder 3">
            <a:extLst>
              <a:ext uri="{FF2B5EF4-FFF2-40B4-BE49-F238E27FC236}">
                <a16:creationId xmlns:a16="http://schemas.microsoft.com/office/drawing/2014/main" id="{ED98D895-CF93-E137-99F8-62B17935C739}"/>
              </a:ext>
            </a:extLst>
          </p:cNvPr>
          <p:cNvSpPr txBox="1">
            <a:spLocks/>
          </p:cNvSpPr>
          <p:nvPr/>
        </p:nvSpPr>
        <p:spPr>
          <a:xfrm>
            <a:off x="960936" y="3833590"/>
            <a:ext cx="9720317" cy="1846659"/>
          </a:xfrm>
          <a:prstGeom prst="rect">
            <a:avLst/>
          </a:prstGeom>
        </p:spPr>
        <p:txBody>
          <a:bodyPr wrap="square" lIns="0" tIns="0" rIns="0" bIns="0" anchor="t">
            <a:spAutoFit/>
          </a:bodyPr>
          <a:lstStyle>
            <a:lvl1pPr marL="338630" indent="-338630" algn="l" defTabSz="451507" rtl="0" eaLnBrk="1" latinLnBrk="0" hangingPunct="1">
              <a:spcBef>
                <a:spcPct val="20000"/>
              </a:spcBef>
              <a:buFont typeface="Arial"/>
              <a:buChar char="•"/>
              <a:defRPr sz="3160" kern="1200">
                <a:solidFill>
                  <a:schemeClr val="tx1"/>
                </a:solidFill>
                <a:latin typeface="+mn-lt"/>
                <a:ea typeface="+mn-ea"/>
                <a:cs typeface="+mn-cs"/>
              </a:defRPr>
            </a:lvl1pPr>
            <a:lvl2pPr marL="733697" indent="-282191" algn="l" defTabSz="451507" rtl="0" eaLnBrk="1" latinLnBrk="0" hangingPunct="1">
              <a:spcBef>
                <a:spcPct val="20000"/>
              </a:spcBef>
              <a:buFont typeface="Arial"/>
              <a:buChar char="–"/>
              <a:defRPr sz="2764" kern="1200">
                <a:solidFill>
                  <a:schemeClr val="tx1"/>
                </a:solidFill>
                <a:latin typeface="+mn-lt"/>
                <a:ea typeface="+mn-ea"/>
                <a:cs typeface="+mn-cs"/>
              </a:defRPr>
            </a:lvl2pPr>
            <a:lvl3pPr marL="1128764" indent="-225753" algn="l" defTabSz="451507" rtl="0" eaLnBrk="1" latinLnBrk="0" hangingPunct="1">
              <a:spcBef>
                <a:spcPct val="20000"/>
              </a:spcBef>
              <a:buFont typeface="Arial"/>
              <a:buChar char="•"/>
              <a:defRPr sz="2371" kern="1200">
                <a:solidFill>
                  <a:schemeClr val="tx1"/>
                </a:solidFill>
                <a:latin typeface="+mn-lt"/>
                <a:ea typeface="+mn-ea"/>
                <a:cs typeface="+mn-cs"/>
              </a:defRPr>
            </a:lvl3pPr>
            <a:lvl4pPr marL="1580271" indent="-225753" algn="l" defTabSz="451507" rtl="0" eaLnBrk="1" latinLnBrk="0" hangingPunct="1">
              <a:spcBef>
                <a:spcPct val="20000"/>
              </a:spcBef>
              <a:buFont typeface="Arial"/>
              <a:buChar char="–"/>
              <a:defRPr sz="1976" kern="1200">
                <a:solidFill>
                  <a:schemeClr val="tx1"/>
                </a:solidFill>
                <a:latin typeface="+mn-lt"/>
                <a:ea typeface="+mn-ea"/>
                <a:cs typeface="+mn-cs"/>
              </a:defRPr>
            </a:lvl4pPr>
            <a:lvl5pPr marL="2031777" indent="-225753" algn="l" defTabSz="451507" rtl="0" eaLnBrk="1" latinLnBrk="0" hangingPunct="1">
              <a:spcBef>
                <a:spcPct val="20000"/>
              </a:spcBef>
              <a:buFont typeface="Arial"/>
              <a:buChar char="»"/>
              <a:defRPr sz="1976" kern="1200">
                <a:solidFill>
                  <a:schemeClr val="tx1"/>
                </a:solidFill>
                <a:latin typeface="+mn-lt"/>
                <a:ea typeface="+mn-ea"/>
                <a:cs typeface="+mn-cs"/>
              </a:defRPr>
            </a:lvl5pPr>
            <a:lvl6pPr marL="2483282" indent="-225753" algn="l" defTabSz="451507" rtl="0" eaLnBrk="1" latinLnBrk="0" hangingPunct="1">
              <a:spcBef>
                <a:spcPct val="20000"/>
              </a:spcBef>
              <a:buFont typeface="Arial"/>
              <a:buChar char="•"/>
              <a:defRPr sz="1976" kern="1200">
                <a:solidFill>
                  <a:schemeClr val="tx1"/>
                </a:solidFill>
                <a:latin typeface="+mn-lt"/>
                <a:ea typeface="+mn-ea"/>
                <a:cs typeface="+mn-cs"/>
              </a:defRPr>
            </a:lvl6pPr>
            <a:lvl7pPr marL="2934788" indent="-225753" algn="l" defTabSz="451507" rtl="0" eaLnBrk="1" latinLnBrk="0" hangingPunct="1">
              <a:spcBef>
                <a:spcPct val="20000"/>
              </a:spcBef>
              <a:buFont typeface="Arial"/>
              <a:buChar char="•"/>
              <a:defRPr sz="1976" kern="1200">
                <a:solidFill>
                  <a:schemeClr val="tx1"/>
                </a:solidFill>
                <a:latin typeface="+mn-lt"/>
                <a:ea typeface="+mn-ea"/>
                <a:cs typeface="+mn-cs"/>
              </a:defRPr>
            </a:lvl7pPr>
            <a:lvl8pPr marL="3386295" indent="-225753" algn="l" defTabSz="451507" rtl="0" eaLnBrk="1" latinLnBrk="0" hangingPunct="1">
              <a:spcBef>
                <a:spcPct val="20000"/>
              </a:spcBef>
              <a:buFont typeface="Arial"/>
              <a:buChar char="•"/>
              <a:defRPr sz="1976" kern="1200">
                <a:solidFill>
                  <a:schemeClr val="tx1"/>
                </a:solidFill>
                <a:latin typeface="+mn-lt"/>
                <a:ea typeface="+mn-ea"/>
                <a:cs typeface="+mn-cs"/>
              </a:defRPr>
            </a:lvl8pPr>
            <a:lvl9pPr marL="3837799" indent="-225753" algn="l" defTabSz="451507" rtl="0" eaLnBrk="1" latinLnBrk="0" hangingPunct="1">
              <a:spcBef>
                <a:spcPct val="20000"/>
              </a:spcBef>
              <a:buFont typeface="Arial"/>
              <a:buChar char="•"/>
              <a:defRPr sz="1976" kern="1200">
                <a:solidFill>
                  <a:schemeClr val="tx1"/>
                </a:solidFill>
                <a:latin typeface="+mn-lt"/>
                <a:ea typeface="+mn-ea"/>
                <a:cs typeface="+mn-cs"/>
              </a:defRPr>
            </a:lvl9pPr>
          </a:lstStyle>
          <a:p>
            <a:pPr marL="0" marR="0" lvl="0" indent="0" fontAlgn="base">
              <a:spcBef>
                <a:spcPts val="0"/>
              </a:spcBef>
              <a:spcAft>
                <a:spcPts val="1200"/>
              </a:spcAft>
              <a:buNone/>
            </a:pPr>
            <a:r>
              <a:rPr lang="en-US" sz="1600" b="1" dirty="0">
                <a:latin typeface="Segoe UI" panose="020B0502040204020203" pitchFamily="34" charset="0"/>
                <a:ea typeface="Times New Roman" panose="02020603050405020304" pitchFamily="18" charset="0"/>
                <a:cs typeface="Segoe UI" panose="020B0502040204020203" pitchFamily="34" charset="0"/>
              </a:rPr>
              <a:t>Challenge</a:t>
            </a:r>
            <a:r>
              <a:rPr lang="en-US" sz="1600" b="1" dirty="0">
                <a:effectLst/>
                <a:latin typeface="Segoe UI" panose="020B0502040204020203" pitchFamily="34" charset="0"/>
                <a:ea typeface="Times New Roman" panose="02020603050405020304" pitchFamily="18" charset="0"/>
                <a:cs typeface="Segoe UI" panose="020B0502040204020203" pitchFamily="34" charset="0"/>
              </a:rPr>
              <a:t>: </a:t>
            </a:r>
            <a:r>
              <a:rPr lang="en-US" sz="1600" dirty="0">
                <a:effectLst/>
                <a:latin typeface="Segoe UI" panose="020B0502040204020203" pitchFamily="34" charset="0"/>
                <a:ea typeface="Times New Roman" panose="02020603050405020304" pitchFamily="18" charset="0"/>
                <a:cs typeface="Segoe UI" panose="020B0502040204020203" pitchFamily="34" charset="0"/>
              </a:rPr>
              <a:t>Your organization has no previous experience with third-party risk management</a:t>
            </a:r>
          </a:p>
          <a:p>
            <a:pPr marL="0" marR="0" lvl="0" indent="0" fontAlgn="base">
              <a:spcBef>
                <a:spcPts val="0"/>
              </a:spcBef>
              <a:spcAft>
                <a:spcPts val="1200"/>
              </a:spcAft>
              <a:buNone/>
            </a:pPr>
            <a:r>
              <a:rPr lang="en-US" sz="1600" b="1" dirty="0">
                <a:effectLst/>
                <a:latin typeface="Segoe UI" panose="020B0502040204020203" pitchFamily="34" charset="0"/>
                <a:ea typeface="Times New Roman" panose="02020603050405020304" pitchFamily="18" charset="0"/>
                <a:cs typeface="Segoe UI" panose="020B0502040204020203" pitchFamily="34" charset="0"/>
              </a:rPr>
              <a:t>Solution: </a:t>
            </a:r>
            <a:r>
              <a:rPr lang="en-US" sz="1600" dirty="0">
                <a:effectLst/>
                <a:latin typeface="Segoe UI" panose="020B0502040204020203" pitchFamily="34" charset="0"/>
                <a:ea typeface="Times New Roman" panose="02020603050405020304" pitchFamily="18" charset="0"/>
                <a:cs typeface="Segoe UI" panose="020B0502040204020203" pitchFamily="34" charset="0"/>
              </a:rPr>
              <a:t>Learn how to build a pr</a:t>
            </a:r>
            <a:r>
              <a:rPr lang="en-US" sz="1600" dirty="0">
                <a:latin typeface="Segoe UI" panose="020B0502040204020203" pitchFamily="34" charset="0"/>
                <a:ea typeface="Times New Roman" panose="02020603050405020304" pitchFamily="18" charset="0"/>
                <a:cs typeface="Segoe UI" panose="020B0502040204020203" pitchFamily="34" charset="0"/>
              </a:rPr>
              <a:t>ogram</a:t>
            </a:r>
          </a:p>
          <a:p>
            <a:pPr marL="737967" lvl="1" indent="-342900" fontAlgn="base">
              <a:spcBef>
                <a:spcPts val="0"/>
              </a:spcBef>
              <a:spcAft>
                <a:spcPts val="1200"/>
              </a:spcAft>
              <a:buFont typeface="Symbol" panose="05050102010706020507" pitchFamily="18" charset="2"/>
              <a:buChar char=""/>
            </a:pPr>
            <a:r>
              <a:rPr lang="en-US" sz="1600" dirty="0">
                <a:latin typeface="Segoe UI" panose="020B0502040204020203" pitchFamily="34" charset="0"/>
                <a:ea typeface="Times New Roman" panose="02020603050405020304" pitchFamily="18" charset="0"/>
                <a:cs typeface="Segoe UI" panose="020B0502040204020203" pitchFamily="34" charset="0"/>
                <a:hlinkClick r:id="rId4"/>
              </a:rPr>
              <a:t>Framework for a Successful Third-Party Risk Management Program eBook</a:t>
            </a:r>
            <a:endParaRPr lang="en-US" sz="1600" dirty="0">
              <a:latin typeface="Segoe UI" panose="020B0502040204020203" pitchFamily="34" charset="0"/>
              <a:ea typeface="Times New Roman" panose="02020603050405020304" pitchFamily="18" charset="0"/>
              <a:cs typeface="Segoe UI" panose="020B0502040204020203" pitchFamily="34" charset="0"/>
            </a:endParaRPr>
          </a:p>
          <a:p>
            <a:pPr marL="737967" lvl="1" indent="-342900" fontAlgn="base">
              <a:spcBef>
                <a:spcPts val="0"/>
              </a:spcBef>
              <a:spcAft>
                <a:spcPts val="1200"/>
              </a:spcAft>
              <a:buFont typeface="Symbol" panose="05050102010706020507" pitchFamily="18" charset="2"/>
              <a:buChar char=""/>
            </a:pPr>
            <a:r>
              <a:rPr lang="en-US" sz="1600" dirty="0">
                <a:latin typeface="Segoe UI" panose="020B0502040204020203" pitchFamily="34" charset="0"/>
                <a:ea typeface="Times New Roman" panose="02020603050405020304" pitchFamily="18" charset="0"/>
                <a:cs typeface="Segoe UI" panose="020B0502040204020203" pitchFamily="34" charset="0"/>
                <a:hlinkClick r:id="rId5"/>
              </a:rPr>
              <a:t>Creating Your Third-Party Risk Management Program: A Step-By-Step Guide eBook</a:t>
            </a:r>
            <a:endParaRPr lang="en-US" sz="1600" dirty="0">
              <a:latin typeface="Segoe UI" panose="020B0502040204020203" pitchFamily="34" charset="0"/>
              <a:ea typeface="Times New Roman" panose="02020603050405020304" pitchFamily="18" charset="0"/>
              <a:cs typeface="Segoe UI" panose="020B0502040204020203" pitchFamily="34" charset="0"/>
            </a:endParaRPr>
          </a:p>
          <a:p>
            <a:pPr marL="737967" lvl="1" indent="-342900" fontAlgn="base">
              <a:spcBef>
                <a:spcPts val="0"/>
              </a:spcBef>
              <a:buFont typeface="Symbol" panose="05050102010706020507" pitchFamily="18" charset="2"/>
              <a:buChar char=""/>
            </a:pPr>
            <a:endParaRPr lang="en-US" sz="1600" dirty="0">
              <a:effectLst/>
              <a:latin typeface="Times New Roman" panose="02020603050405020304" pitchFamily="18" charset="0"/>
              <a:ea typeface="Times New Roman" panose="02020603050405020304" pitchFamily="18" charset="0"/>
            </a:endParaRPr>
          </a:p>
        </p:txBody>
      </p:sp>
      <p:sp>
        <p:nvSpPr>
          <p:cNvPr id="8" name="Slide Number Placeholder 7">
            <a:extLst>
              <a:ext uri="{FF2B5EF4-FFF2-40B4-BE49-F238E27FC236}">
                <a16:creationId xmlns:a16="http://schemas.microsoft.com/office/drawing/2014/main" id="{AD6E4E5A-056F-55DD-52ED-021DE29CF6AE}"/>
              </a:ext>
            </a:extLst>
          </p:cNvPr>
          <p:cNvSpPr>
            <a:spLocks noGrp="1"/>
          </p:cNvSpPr>
          <p:nvPr>
            <p:ph type="sldNum" sz="quarter" idx="12"/>
          </p:nvPr>
        </p:nvSpPr>
        <p:spPr/>
        <p:txBody>
          <a:bodyPr/>
          <a:lstStyle/>
          <a:p>
            <a:fld id="{BE42C48A-6ED1-1844-AB48-A670D08148BE}" type="slidenum">
              <a:rPr lang="en-US" smtClean="0"/>
              <a:t>26</a:t>
            </a:fld>
            <a:endParaRPr lang="en-US" dirty="0"/>
          </a:p>
        </p:txBody>
      </p:sp>
    </p:spTree>
    <p:extLst>
      <p:ext uri="{BB962C8B-B14F-4D97-AF65-F5344CB8AC3E}">
        <p14:creationId xmlns:p14="http://schemas.microsoft.com/office/powerpoint/2010/main" val="29559471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a:extLst>
            <a:ext uri="{FF2B5EF4-FFF2-40B4-BE49-F238E27FC236}">
              <a16:creationId xmlns:a16="http://schemas.microsoft.com/office/drawing/2014/main" id="{9F76E6FF-274C-8CF1-950B-D0A13DADE943}"/>
            </a:ext>
          </a:extLst>
        </p:cNvPr>
        <p:cNvGrpSpPr/>
        <p:nvPr/>
      </p:nvGrpSpPr>
      <p:grpSpPr>
        <a:xfrm>
          <a:off x="0" y="0"/>
          <a:ext cx="0" cy="0"/>
          <a:chOff x="0" y="0"/>
          <a:chExt cx="0" cy="0"/>
        </a:xfrm>
      </p:grpSpPr>
      <p:pic>
        <p:nvPicPr>
          <p:cNvPr id="5" name="Picture 4" descr="A blue and black logo&#10;&#10;Description automatically generated">
            <a:extLst>
              <a:ext uri="{FF2B5EF4-FFF2-40B4-BE49-F238E27FC236}">
                <a16:creationId xmlns:a16="http://schemas.microsoft.com/office/drawing/2014/main" id="{09E77436-39BC-E83C-5AF5-A788100E33FE}"/>
              </a:ext>
            </a:extLst>
          </p:cNvPr>
          <p:cNvPicPr>
            <a:picLocks noChangeAspect="1"/>
          </p:cNvPicPr>
          <p:nvPr/>
        </p:nvPicPr>
        <p:blipFill>
          <a:blip r:embed="rId3"/>
          <a:stretch>
            <a:fillRect/>
          </a:stretch>
        </p:blipFill>
        <p:spPr>
          <a:xfrm>
            <a:off x="3892550" y="1917700"/>
            <a:ext cx="4406900" cy="3022600"/>
          </a:xfrm>
          <a:prstGeom prst="rect">
            <a:avLst/>
          </a:prstGeom>
        </p:spPr>
      </p:pic>
      <p:sp>
        <p:nvSpPr>
          <p:cNvPr id="6" name="Slide Number Placeholder 5">
            <a:extLst>
              <a:ext uri="{FF2B5EF4-FFF2-40B4-BE49-F238E27FC236}">
                <a16:creationId xmlns:a16="http://schemas.microsoft.com/office/drawing/2014/main" id="{E1F02EEA-1B50-2E49-CD0E-717C0C22037A}"/>
              </a:ext>
            </a:extLst>
          </p:cNvPr>
          <p:cNvSpPr>
            <a:spLocks noGrp="1"/>
          </p:cNvSpPr>
          <p:nvPr>
            <p:ph type="sldNum" sz="quarter" idx="12"/>
          </p:nvPr>
        </p:nvSpPr>
        <p:spPr/>
        <p:txBody>
          <a:bodyPr/>
          <a:lstStyle/>
          <a:p>
            <a:fld id="{BE42C48A-6ED1-1844-AB48-A670D08148BE}" type="slidenum">
              <a:rPr lang="en-US" smtClean="0"/>
              <a:t>27</a:t>
            </a:fld>
            <a:endParaRPr lang="en-US" dirty="0"/>
          </a:p>
        </p:txBody>
      </p:sp>
      <p:sp>
        <p:nvSpPr>
          <p:cNvPr id="8" name="TextBox 7">
            <a:extLst>
              <a:ext uri="{FF2B5EF4-FFF2-40B4-BE49-F238E27FC236}">
                <a16:creationId xmlns:a16="http://schemas.microsoft.com/office/drawing/2014/main" id="{B79654EB-9CA4-0CC7-44BB-745766243FEA}"/>
              </a:ext>
            </a:extLst>
          </p:cNvPr>
          <p:cNvSpPr txBox="1"/>
          <p:nvPr/>
        </p:nvSpPr>
        <p:spPr>
          <a:xfrm>
            <a:off x="3892549" y="5171105"/>
            <a:ext cx="4406901" cy="369332"/>
          </a:xfrm>
          <a:prstGeom prst="rect">
            <a:avLst/>
          </a:prstGeom>
          <a:noFill/>
        </p:spPr>
        <p:txBody>
          <a:bodyPr wrap="square">
            <a:spAutoFit/>
          </a:bodyPr>
          <a:lstStyle/>
          <a:p>
            <a:pPr algn="ctr"/>
            <a:r>
              <a:rPr lang="en-US" sz="1800" dirty="0">
                <a:solidFill>
                  <a:srgbClr val="FF0000"/>
                </a:solidFill>
                <a:latin typeface="Segoe UI" panose="020B0502040204020203" pitchFamily="34" charset="0"/>
                <a:cs typeface="Segoe UI" panose="020B0502040204020203" pitchFamily="34" charset="0"/>
              </a:rPr>
              <a:t>[replace with your company logo]</a:t>
            </a:r>
          </a:p>
        </p:txBody>
      </p:sp>
    </p:spTree>
    <p:extLst>
      <p:ext uri="{BB962C8B-B14F-4D97-AF65-F5344CB8AC3E}">
        <p14:creationId xmlns:p14="http://schemas.microsoft.com/office/powerpoint/2010/main" val="209430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624ADC3-849C-17BB-2AB6-6DCD7F178D30}"/>
              </a:ext>
            </a:extLst>
          </p:cNvPr>
          <p:cNvSpPr/>
          <p:nvPr/>
        </p:nvSpPr>
        <p:spPr>
          <a:xfrm>
            <a:off x="0" y="0"/>
            <a:ext cx="12192000" cy="1138432"/>
          </a:xfrm>
          <a:prstGeom prst="rect">
            <a:avLst/>
          </a:prstGeom>
          <a:solidFill>
            <a:srgbClr val="031C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panose="020B0604020202020204" pitchFamily="34" charset="0"/>
            </a:endParaRPr>
          </a:p>
        </p:txBody>
      </p:sp>
      <p:sp>
        <p:nvSpPr>
          <p:cNvPr id="3" name="TextBox 2">
            <a:extLst>
              <a:ext uri="{FF2B5EF4-FFF2-40B4-BE49-F238E27FC236}">
                <a16:creationId xmlns:a16="http://schemas.microsoft.com/office/drawing/2014/main" id="{BB23807A-4A34-A544-9677-E6F4774A48EF}"/>
              </a:ext>
            </a:extLst>
          </p:cNvPr>
          <p:cNvSpPr txBox="1"/>
          <p:nvPr/>
        </p:nvSpPr>
        <p:spPr>
          <a:xfrm>
            <a:off x="620486" y="92162"/>
            <a:ext cx="5486400" cy="954107"/>
          </a:xfrm>
          <a:prstGeom prst="rect">
            <a:avLst/>
          </a:prstGeom>
          <a:noFill/>
        </p:spPr>
        <p:txBody>
          <a:bodyPr wrap="square" rtlCol="0">
            <a:spAutoFit/>
          </a:bodyPr>
          <a:lstStyle/>
          <a:p>
            <a:r>
              <a:rPr lang="en-US" sz="2800" b="1" dirty="0">
                <a:solidFill>
                  <a:schemeClr val="bg1"/>
                </a:solidFill>
                <a:latin typeface="Segoe UI" panose="020B0502040204020203" pitchFamily="34" charset="0"/>
                <a:cs typeface="Segoe UI" panose="020B0502040204020203" pitchFamily="34" charset="0"/>
              </a:rPr>
              <a:t>Instructions:</a:t>
            </a:r>
          </a:p>
          <a:p>
            <a:r>
              <a:rPr lang="en-US" sz="2800" b="1" dirty="0">
                <a:solidFill>
                  <a:schemeClr val="bg1"/>
                </a:solidFill>
                <a:latin typeface="Segoe UI" panose="020B0502040204020203" pitchFamily="34" charset="0"/>
                <a:cs typeface="Segoe UI" panose="020B0502040204020203" pitchFamily="34" charset="0"/>
              </a:rPr>
              <a:t>How to Use This Template</a:t>
            </a:r>
          </a:p>
        </p:txBody>
      </p:sp>
      <p:sp>
        <p:nvSpPr>
          <p:cNvPr id="4" name="TextBox 3">
            <a:extLst>
              <a:ext uri="{FF2B5EF4-FFF2-40B4-BE49-F238E27FC236}">
                <a16:creationId xmlns:a16="http://schemas.microsoft.com/office/drawing/2014/main" id="{FED28203-FAD2-3087-2AC8-2D3466171A0E}"/>
              </a:ext>
            </a:extLst>
          </p:cNvPr>
          <p:cNvSpPr txBox="1"/>
          <p:nvPr/>
        </p:nvSpPr>
        <p:spPr>
          <a:xfrm>
            <a:off x="620485" y="1589650"/>
            <a:ext cx="10863943" cy="4708981"/>
          </a:xfrm>
          <a:prstGeom prst="rect">
            <a:avLst/>
          </a:prstGeom>
          <a:noFill/>
        </p:spPr>
        <p:txBody>
          <a:bodyPr wrap="square" lIns="91440" tIns="45720" rIns="91440" bIns="45720" anchor="t">
            <a:spAutoFit/>
          </a:bodyPr>
          <a:lstStyle/>
          <a:p>
            <a:r>
              <a:rPr lang="en-US" dirty="0">
                <a:latin typeface="Segoe UI" panose="020B0502040204020203" pitchFamily="34" charset="0"/>
                <a:cs typeface="Segoe UI" panose="020B0502040204020203" pitchFamily="34" charset="0"/>
              </a:rPr>
              <a:t>The template has been developed to assist organizations in articulating and presenting a business case for a third-party risk management program. </a:t>
            </a:r>
          </a:p>
          <a:p>
            <a:endParaRPr lang="en-US" b="1" dirty="0">
              <a:latin typeface="Segoe UI" panose="020B0502040204020203" pitchFamily="34" charset="0"/>
              <a:cs typeface="Segoe UI" panose="020B0502040204020203" pitchFamily="34" charset="0"/>
            </a:endParaRPr>
          </a:p>
          <a:p>
            <a:r>
              <a:rPr lang="en-US" b="1" dirty="0">
                <a:latin typeface="Segoe UI" panose="020B0502040204020203" pitchFamily="34" charset="0"/>
                <a:cs typeface="Segoe UI" panose="020B0502040204020203" pitchFamily="34" charset="0"/>
              </a:rPr>
              <a:t>Here are some instructions and tips to keep in mind:</a:t>
            </a:r>
          </a:p>
          <a:p>
            <a:endParaRPr lang="en-US" dirty="0">
              <a:latin typeface="Segoe UI" panose="020B0502040204020203" pitchFamily="34" charset="0"/>
              <a:cs typeface="Segoe UI" panose="020B0502040204020203" pitchFamily="34" charset="0"/>
            </a:endParaRPr>
          </a:p>
          <a:p>
            <a:pPr marL="285750" indent="-285750">
              <a:spcAft>
                <a:spcPts val="600"/>
              </a:spcAft>
              <a:buFont typeface="Arial" panose="020B0604020202020204" pitchFamily="34" charset="0"/>
              <a:buChar char="•"/>
            </a:pPr>
            <a:r>
              <a:rPr lang="en-US" dirty="0">
                <a:latin typeface="Segoe UI" panose="020B0502040204020203" pitchFamily="34" charset="0"/>
                <a:cs typeface="Segoe UI" panose="020B0502040204020203" pitchFamily="34" charset="0"/>
              </a:rPr>
              <a:t>Consider following the outline provided in this PowerPoint, although be aware you may need to exclude some components depending on your organization and the available data.</a:t>
            </a:r>
          </a:p>
          <a:p>
            <a:pPr marL="285750" indent="-285750">
              <a:spcAft>
                <a:spcPts val="600"/>
              </a:spcAft>
              <a:buFont typeface="Arial" panose="020B0604020202020204" pitchFamily="34" charset="0"/>
              <a:buChar char="•"/>
            </a:pPr>
            <a:r>
              <a:rPr lang="en-US" dirty="0">
                <a:latin typeface="Segoe UI" panose="020B0502040204020203" pitchFamily="34" charset="0"/>
                <a:cs typeface="Segoe UI" panose="020B0502040204020203" pitchFamily="34" charset="0"/>
              </a:rPr>
              <a:t>The examples in this PowerPoint can be modified to fit your organization’s needs. </a:t>
            </a:r>
          </a:p>
          <a:p>
            <a:pPr marL="285750" indent="-285750">
              <a:spcAft>
                <a:spcPts val="600"/>
              </a:spcAft>
              <a:buFont typeface="Arial" panose="020B0604020202020204" pitchFamily="34" charset="0"/>
              <a:buChar char="•"/>
            </a:pPr>
            <a:r>
              <a:rPr lang="en-US" dirty="0">
                <a:latin typeface="Segoe UI"/>
                <a:cs typeface="Segoe UI"/>
              </a:rPr>
              <a:t>We’ve provided an overview for each department, including the organizational value of third-party risk management. We then included an example of what your value and benefits slides could contain and a blank space for you to populate with your organization-specific details.</a:t>
            </a:r>
          </a:p>
          <a:p>
            <a:pPr marL="285750" indent="-285750">
              <a:spcAft>
                <a:spcPts val="600"/>
              </a:spcAft>
              <a:buFont typeface="Arial" panose="020B0604020202020204" pitchFamily="34" charset="0"/>
              <a:buChar char="•"/>
            </a:pPr>
            <a:r>
              <a:rPr lang="en-US" dirty="0">
                <a:latin typeface="Segoe UI"/>
                <a:cs typeface="Segoe UI"/>
              </a:rPr>
              <a:t>These slides can be duplicated as needed to copy formatting.</a:t>
            </a:r>
          </a:p>
          <a:p>
            <a:pPr marL="285750" indent="-285750">
              <a:spcAft>
                <a:spcPts val="600"/>
              </a:spcAft>
              <a:buFont typeface="Arial" panose="020B0604020202020204" pitchFamily="34" charset="0"/>
              <a:buChar char="•"/>
            </a:pPr>
            <a:r>
              <a:rPr lang="en-US" dirty="0">
                <a:latin typeface="Segoe UI"/>
                <a:cs typeface="Segoe UI"/>
              </a:rPr>
              <a:t>We’ve also provided some best practices and samples to consider while building your business case.</a:t>
            </a:r>
          </a:p>
          <a:p>
            <a:pPr marL="285750" indent="-285750">
              <a:spcAft>
                <a:spcPts val="600"/>
              </a:spcAft>
              <a:buFont typeface="Arial" panose="020B0604020202020204" pitchFamily="34" charset="0"/>
              <a:buChar char="•"/>
            </a:pPr>
            <a:r>
              <a:rPr lang="en-US" dirty="0">
                <a:latin typeface="Segoe UI"/>
                <a:cs typeface="Segoe UI"/>
              </a:rPr>
              <a:t>After you have completed your slide(s), save a new copy and rename it.</a:t>
            </a:r>
          </a:p>
          <a:p>
            <a:pPr marL="285750" indent="-285750">
              <a:spcAft>
                <a:spcPts val="600"/>
              </a:spcAft>
              <a:buFont typeface="Arial" panose="020B0604020202020204" pitchFamily="34" charset="0"/>
              <a:buChar char="•"/>
            </a:pPr>
            <a:r>
              <a:rPr lang="en-US" dirty="0">
                <a:latin typeface="Segoe UI" panose="020B0502040204020203" pitchFamily="34" charset="0"/>
                <a:cs typeface="Segoe UI" panose="020B0502040204020203" pitchFamily="34" charset="0"/>
              </a:rPr>
              <a:t>Remove any slides with examples, instructions, and best practices.</a:t>
            </a:r>
          </a:p>
        </p:txBody>
      </p:sp>
      <p:sp>
        <p:nvSpPr>
          <p:cNvPr id="2" name="Slide Number Placeholder 1">
            <a:extLst>
              <a:ext uri="{FF2B5EF4-FFF2-40B4-BE49-F238E27FC236}">
                <a16:creationId xmlns:a16="http://schemas.microsoft.com/office/drawing/2014/main" id="{CCCD90A4-EB57-77FD-953D-E8603C21A7FC}"/>
              </a:ext>
            </a:extLst>
          </p:cNvPr>
          <p:cNvSpPr>
            <a:spLocks noGrp="1"/>
          </p:cNvSpPr>
          <p:nvPr>
            <p:ph type="sldNum" sz="quarter" idx="12"/>
          </p:nvPr>
        </p:nvSpPr>
        <p:spPr/>
        <p:txBody>
          <a:bodyPr/>
          <a:lstStyle/>
          <a:p>
            <a:fld id="{BE42C48A-6ED1-1844-AB48-A670D08148BE}" type="slidenum">
              <a:rPr lang="en-US" smtClean="0"/>
              <a:t>3</a:t>
            </a:fld>
            <a:endParaRPr lang="en-US" dirty="0"/>
          </a:p>
        </p:txBody>
      </p:sp>
    </p:spTree>
    <p:extLst>
      <p:ext uri="{BB962C8B-B14F-4D97-AF65-F5344CB8AC3E}">
        <p14:creationId xmlns:p14="http://schemas.microsoft.com/office/powerpoint/2010/main" val="1377477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58CEF26-BCFD-AD37-D484-055EA511B19A}"/>
              </a:ext>
            </a:extLst>
          </p:cNvPr>
          <p:cNvSpPr/>
          <p:nvPr/>
        </p:nvSpPr>
        <p:spPr>
          <a:xfrm>
            <a:off x="0" y="0"/>
            <a:ext cx="12192000" cy="1138432"/>
          </a:xfrm>
          <a:prstGeom prst="rect">
            <a:avLst/>
          </a:prstGeom>
          <a:solidFill>
            <a:srgbClr val="031C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panose="020B0604020202020204" pitchFamily="34" charset="0"/>
            </a:endParaRPr>
          </a:p>
        </p:txBody>
      </p:sp>
      <p:sp>
        <p:nvSpPr>
          <p:cNvPr id="3" name="TextBox 2">
            <a:extLst>
              <a:ext uri="{FF2B5EF4-FFF2-40B4-BE49-F238E27FC236}">
                <a16:creationId xmlns:a16="http://schemas.microsoft.com/office/drawing/2014/main" id="{BB23807A-4A34-A544-9677-E6F4774A48EF}"/>
              </a:ext>
            </a:extLst>
          </p:cNvPr>
          <p:cNvSpPr txBox="1"/>
          <p:nvPr/>
        </p:nvSpPr>
        <p:spPr>
          <a:xfrm>
            <a:off x="647177" y="307606"/>
            <a:ext cx="11258684" cy="523220"/>
          </a:xfrm>
          <a:prstGeom prst="rect">
            <a:avLst/>
          </a:prstGeom>
          <a:noFill/>
        </p:spPr>
        <p:txBody>
          <a:bodyPr wrap="square" rtlCol="0">
            <a:spAutoFit/>
          </a:bodyPr>
          <a:lstStyle/>
          <a:p>
            <a:r>
              <a:rPr lang="en-US" sz="2800" b="1" dirty="0">
                <a:solidFill>
                  <a:schemeClr val="bg1"/>
                </a:solidFill>
                <a:latin typeface="Segoe UI" panose="020B0502040204020203" pitchFamily="34" charset="0"/>
                <a:cs typeface="Segoe UI" panose="020B0502040204020203" pitchFamily="34" charset="0"/>
              </a:rPr>
              <a:t>The Outline of a Business Case For Third-Party Risk Management</a:t>
            </a:r>
          </a:p>
        </p:txBody>
      </p:sp>
      <p:sp>
        <p:nvSpPr>
          <p:cNvPr id="4" name="TextBox 3">
            <a:extLst>
              <a:ext uri="{FF2B5EF4-FFF2-40B4-BE49-F238E27FC236}">
                <a16:creationId xmlns:a16="http://schemas.microsoft.com/office/drawing/2014/main" id="{FED28203-FAD2-3087-2AC8-2D3466171A0E}"/>
              </a:ext>
            </a:extLst>
          </p:cNvPr>
          <p:cNvSpPr txBox="1"/>
          <p:nvPr/>
        </p:nvSpPr>
        <p:spPr>
          <a:xfrm>
            <a:off x="647177" y="1528204"/>
            <a:ext cx="10989502" cy="4996240"/>
          </a:xfrm>
          <a:prstGeom prst="rect">
            <a:avLst/>
          </a:prstGeom>
          <a:noFill/>
        </p:spPr>
        <p:txBody>
          <a:bodyPr wrap="square" lIns="91440" tIns="45720" rIns="91440" bIns="45720" anchor="t">
            <a:spAutoFit/>
          </a:bodyPr>
          <a:lstStyle/>
          <a:p>
            <a:pPr marL="285750" indent="-285750">
              <a:spcAft>
                <a:spcPts val="800"/>
              </a:spcAft>
              <a:buFont typeface="Arial" panose="020B0604020202020204" pitchFamily="34" charset="0"/>
              <a:buChar char="•"/>
            </a:pPr>
            <a:r>
              <a:rPr lang="en-US" sz="1400" b="1" dirty="0">
                <a:latin typeface="Segoe UI"/>
                <a:cs typeface="Segoe UI"/>
              </a:rPr>
              <a:t>Executive Summary –</a:t>
            </a:r>
            <a:r>
              <a:rPr lang="en-US" sz="1400" dirty="0">
                <a:latin typeface="Segoe UI"/>
                <a:cs typeface="Segoe UI"/>
              </a:rPr>
              <a:t> A clear description of the current state of the organization’s third-party risk management practices, including any gaps or deficiencies that need to be addressed.</a:t>
            </a:r>
          </a:p>
          <a:p>
            <a:pPr marL="285750" indent="-285750">
              <a:spcAft>
                <a:spcPts val="800"/>
              </a:spcAft>
              <a:buFont typeface="Arial" panose="020B0604020202020204" pitchFamily="34" charset="0"/>
              <a:buChar char="•"/>
            </a:pPr>
            <a:r>
              <a:rPr lang="en-US" sz="1400" b="1" dirty="0">
                <a:latin typeface="Segoe UI"/>
                <a:cs typeface="Segoe UI"/>
              </a:rPr>
              <a:t>Description of Risks –</a:t>
            </a:r>
            <a:r>
              <a:rPr lang="en-US" sz="1400" dirty="0">
                <a:latin typeface="Segoe UI"/>
                <a:cs typeface="Segoe UI"/>
              </a:rPr>
              <a:t> A description of the potential risks associated with doing business with external vendors, contractors, and suppliers and how a third-party risk management program can help mitigate those risks.</a:t>
            </a:r>
          </a:p>
          <a:p>
            <a:pPr marL="285750" indent="-285750">
              <a:spcAft>
                <a:spcPts val="800"/>
              </a:spcAft>
              <a:buFont typeface="Arial" panose="020B0604020202020204" pitchFamily="34" charset="0"/>
              <a:buChar char="•"/>
            </a:pPr>
            <a:r>
              <a:rPr lang="en-US" sz="1400" b="1" dirty="0">
                <a:latin typeface="Segoe UI"/>
                <a:cs typeface="Segoe UI"/>
              </a:rPr>
              <a:t>Regulatory Requirements –</a:t>
            </a:r>
            <a:r>
              <a:rPr lang="en-US" sz="1400" dirty="0">
                <a:latin typeface="Segoe UI"/>
                <a:cs typeface="Segoe UI"/>
              </a:rPr>
              <a:t> An overview of the regulatory requirements that apply to the organization and how a third-party risk management program can help ensure compliance with those requirements. </a:t>
            </a:r>
            <a:endParaRPr lang="en-US" sz="1400" dirty="0">
              <a:latin typeface="Segoe UI" panose="020B0502040204020203" pitchFamily="34" charset="0"/>
              <a:cs typeface="Segoe UI" panose="020B0502040204020203" pitchFamily="34" charset="0"/>
            </a:endParaRPr>
          </a:p>
          <a:p>
            <a:pPr marL="285750" indent="-285750">
              <a:spcAft>
                <a:spcPts val="800"/>
              </a:spcAft>
              <a:buFont typeface="Arial" panose="020B0604020202020204" pitchFamily="34" charset="0"/>
              <a:buChar char="•"/>
            </a:pPr>
            <a:r>
              <a:rPr lang="en-US" sz="1400" b="1" dirty="0">
                <a:latin typeface="Segoe UI" panose="020B0502040204020203" pitchFamily="34" charset="0"/>
                <a:cs typeface="Segoe UI" panose="020B0502040204020203" pitchFamily="34" charset="0"/>
              </a:rPr>
              <a:t>Benefits and Value – </a:t>
            </a:r>
            <a:r>
              <a:rPr lang="en-US" sz="1400" dirty="0">
                <a:latin typeface="Segoe UI" panose="020B0502040204020203" pitchFamily="34" charset="0"/>
                <a:cs typeface="Segoe UI" panose="020B0502040204020203" pitchFamily="34" charset="0"/>
              </a:rPr>
              <a:t>The benefits and value of third-party risk management to the organization. Consider the following examples:</a:t>
            </a:r>
          </a:p>
          <a:p>
            <a:pPr marL="742950" lvl="1" indent="-285750">
              <a:spcAft>
                <a:spcPts val="800"/>
              </a:spcAft>
              <a:buFont typeface="Arial" panose="020B0604020202020204" pitchFamily="34" charset="0"/>
              <a:buChar char="•"/>
            </a:pPr>
            <a:r>
              <a:rPr lang="en-US" sz="1400" dirty="0">
                <a:latin typeface="Segoe UI" panose="020B0502040204020203" pitchFamily="34" charset="0"/>
                <a:cs typeface="Segoe UI" panose="020B0502040204020203" pitchFamily="34" charset="0"/>
              </a:rPr>
              <a:t>An explanation of how a third-party risk management program can enhance the organization's operational resiliency and help avoid unplanned expenses related to third-party incidents.</a:t>
            </a:r>
          </a:p>
          <a:p>
            <a:pPr marL="742950" lvl="1" indent="-285750">
              <a:spcAft>
                <a:spcPts val="800"/>
              </a:spcAft>
              <a:buFont typeface="Arial" panose="020B0604020202020204" pitchFamily="34" charset="0"/>
              <a:buChar char="•"/>
            </a:pPr>
            <a:r>
              <a:rPr lang="en-US" sz="1400" dirty="0">
                <a:latin typeface="Segoe UI" panose="020B0502040204020203" pitchFamily="34" charset="0"/>
                <a:cs typeface="Segoe UI" panose="020B0502040204020203" pitchFamily="34" charset="0"/>
              </a:rPr>
              <a:t>Information related to how a third-party risk management program can help protect the organization's reputation and maintain stakeholder trust.</a:t>
            </a:r>
          </a:p>
          <a:p>
            <a:pPr marL="285750" indent="-285750">
              <a:spcAft>
                <a:spcPts val="800"/>
              </a:spcAft>
              <a:buFont typeface="Arial" panose="020B0604020202020204" pitchFamily="34" charset="0"/>
              <a:buChar char="•"/>
            </a:pPr>
            <a:r>
              <a:rPr lang="en-US" sz="1400" b="1" dirty="0">
                <a:latin typeface="Segoe UI"/>
                <a:cs typeface="Segoe UI"/>
              </a:rPr>
              <a:t>List of Components –</a:t>
            </a:r>
            <a:r>
              <a:rPr lang="en-US" sz="1400" dirty="0">
                <a:latin typeface="Segoe UI"/>
                <a:cs typeface="Segoe UI"/>
              </a:rPr>
              <a:t> A detailed description of the components of the proposed third-party risk management program, including policies, procedures, tools, and resources.</a:t>
            </a:r>
          </a:p>
          <a:p>
            <a:pPr marL="285750" indent="-285750">
              <a:spcAft>
                <a:spcPts val="800"/>
              </a:spcAft>
              <a:buFont typeface="Arial" panose="020B0604020202020204" pitchFamily="34" charset="0"/>
              <a:buChar char="•"/>
            </a:pPr>
            <a:r>
              <a:rPr lang="en-US" sz="1400" b="1" dirty="0">
                <a:latin typeface="Segoe UI"/>
                <a:cs typeface="Segoe UI"/>
              </a:rPr>
              <a:t>Cost Estimate* –</a:t>
            </a:r>
            <a:r>
              <a:rPr lang="en-US" sz="1400" dirty="0">
                <a:latin typeface="Segoe UI"/>
                <a:cs typeface="Segoe UI"/>
              </a:rPr>
              <a:t> An estimate of the costs associated with implementing the program, as well as the potential return on investment (ROI) in terms of risk reduction, regulatory compliance, and operational resiliency.</a:t>
            </a:r>
          </a:p>
          <a:p>
            <a:pPr marL="285750" indent="-285750">
              <a:spcAft>
                <a:spcPts val="800"/>
              </a:spcAft>
              <a:buFont typeface="Arial" panose="020B0604020202020204" pitchFamily="34" charset="0"/>
              <a:buChar char="•"/>
            </a:pPr>
            <a:r>
              <a:rPr lang="en-US" sz="1400" b="1" dirty="0">
                <a:latin typeface="Segoe UI" panose="020B0502040204020203" pitchFamily="34" charset="0"/>
                <a:cs typeface="Segoe UI" panose="020B0502040204020203" pitchFamily="34" charset="0"/>
              </a:rPr>
              <a:t>Timeline* –</a:t>
            </a:r>
            <a:r>
              <a:rPr lang="en-US" sz="1400" dirty="0">
                <a:latin typeface="Segoe UI" panose="020B0502040204020203" pitchFamily="34" charset="0"/>
                <a:cs typeface="Segoe UI" panose="020B0502040204020203" pitchFamily="34" charset="0"/>
              </a:rPr>
              <a:t> A timeline for implementing the program, including key milestones and deliverables.</a:t>
            </a:r>
          </a:p>
          <a:p>
            <a:pPr>
              <a:spcAft>
                <a:spcPts val="800"/>
              </a:spcAft>
            </a:pPr>
            <a:endParaRPr lang="en-US" sz="1400" dirty="0">
              <a:latin typeface="Segoe UI" panose="020B0502040204020203" pitchFamily="34" charset="0"/>
              <a:cs typeface="Segoe UI" panose="020B0502040204020203" pitchFamily="34" charset="0"/>
            </a:endParaRPr>
          </a:p>
          <a:p>
            <a:pPr>
              <a:spcAft>
                <a:spcPts val="800"/>
              </a:spcAft>
            </a:pPr>
            <a:r>
              <a:rPr lang="en-US" sz="1400" dirty="0">
                <a:latin typeface="Segoe UI" panose="020B0502040204020203" pitchFamily="34" charset="0"/>
                <a:cs typeface="Segoe UI" panose="020B0502040204020203" pitchFamily="34" charset="0"/>
              </a:rPr>
              <a:t>*Optional – Can exclude from business case if you don’t have the necessary data.</a:t>
            </a:r>
          </a:p>
        </p:txBody>
      </p:sp>
      <p:sp>
        <p:nvSpPr>
          <p:cNvPr id="2" name="Slide Number Placeholder 1">
            <a:extLst>
              <a:ext uri="{FF2B5EF4-FFF2-40B4-BE49-F238E27FC236}">
                <a16:creationId xmlns:a16="http://schemas.microsoft.com/office/drawing/2014/main" id="{F1E6F380-1091-5F3A-5C06-52AAB64AEFB0}"/>
              </a:ext>
            </a:extLst>
          </p:cNvPr>
          <p:cNvSpPr>
            <a:spLocks noGrp="1"/>
          </p:cNvSpPr>
          <p:nvPr>
            <p:ph type="sldNum" sz="quarter" idx="12"/>
          </p:nvPr>
        </p:nvSpPr>
        <p:spPr/>
        <p:txBody>
          <a:bodyPr/>
          <a:lstStyle/>
          <a:p>
            <a:fld id="{BE42C48A-6ED1-1844-AB48-A670D08148BE}" type="slidenum">
              <a:rPr lang="en-US" smtClean="0"/>
              <a:t>4</a:t>
            </a:fld>
            <a:endParaRPr lang="en-US" dirty="0"/>
          </a:p>
        </p:txBody>
      </p:sp>
    </p:spTree>
    <p:extLst>
      <p:ext uri="{BB962C8B-B14F-4D97-AF65-F5344CB8AC3E}">
        <p14:creationId xmlns:p14="http://schemas.microsoft.com/office/powerpoint/2010/main" val="722626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CAD5D19-7307-AED6-DB0E-48C67392681D}"/>
              </a:ext>
            </a:extLst>
          </p:cNvPr>
          <p:cNvSpPr/>
          <p:nvPr/>
        </p:nvSpPr>
        <p:spPr>
          <a:xfrm>
            <a:off x="0" y="0"/>
            <a:ext cx="12192000" cy="1138432"/>
          </a:xfrm>
          <a:prstGeom prst="rect">
            <a:avLst/>
          </a:prstGeom>
          <a:solidFill>
            <a:srgbClr val="031C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panose="020B0604020202020204" pitchFamily="34" charset="0"/>
            </a:endParaRPr>
          </a:p>
        </p:txBody>
      </p:sp>
      <p:sp>
        <p:nvSpPr>
          <p:cNvPr id="24" name="Rectangle 23">
            <a:extLst>
              <a:ext uri="{FF2B5EF4-FFF2-40B4-BE49-F238E27FC236}">
                <a16:creationId xmlns:a16="http://schemas.microsoft.com/office/drawing/2014/main" id="{554052DB-9729-7A84-2DEF-5CA7A71A00AD}"/>
              </a:ext>
            </a:extLst>
          </p:cNvPr>
          <p:cNvSpPr/>
          <p:nvPr/>
        </p:nvSpPr>
        <p:spPr>
          <a:xfrm>
            <a:off x="206828" y="5320149"/>
            <a:ext cx="11778343" cy="1313446"/>
          </a:xfrm>
          <a:prstGeom prst="rect">
            <a:avLst/>
          </a:prstGeom>
          <a:solidFill>
            <a:srgbClr val="FFC000">
              <a:alpha val="1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203EF709-9FB8-EC31-64EF-455C327967EE}"/>
              </a:ext>
            </a:extLst>
          </p:cNvPr>
          <p:cNvSpPr/>
          <p:nvPr/>
        </p:nvSpPr>
        <p:spPr>
          <a:xfrm>
            <a:off x="206828" y="3978252"/>
            <a:ext cx="11778343" cy="1031051"/>
          </a:xfrm>
          <a:prstGeom prst="rect">
            <a:avLst/>
          </a:prstGeom>
          <a:solidFill>
            <a:srgbClr val="25AAE2">
              <a:alpha val="1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5205E424-F007-1E49-7924-0AEDCCAE292A}"/>
              </a:ext>
            </a:extLst>
          </p:cNvPr>
          <p:cNvSpPr/>
          <p:nvPr/>
        </p:nvSpPr>
        <p:spPr>
          <a:xfrm>
            <a:off x="206828" y="2808999"/>
            <a:ext cx="11778343" cy="904593"/>
          </a:xfrm>
          <a:prstGeom prst="rect">
            <a:avLst/>
          </a:prstGeom>
          <a:solidFill>
            <a:srgbClr val="6666D2">
              <a:alpha val="1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C20F4DE7-4F3B-76B3-61CD-5106C8B7CF2E}"/>
              </a:ext>
            </a:extLst>
          </p:cNvPr>
          <p:cNvSpPr/>
          <p:nvPr/>
        </p:nvSpPr>
        <p:spPr>
          <a:xfrm>
            <a:off x="206828" y="1362397"/>
            <a:ext cx="11778343" cy="1167170"/>
          </a:xfrm>
          <a:prstGeom prst="rect">
            <a:avLst/>
          </a:prstGeom>
          <a:solidFill>
            <a:srgbClr val="00B593">
              <a:alpha val="1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A6125853-7B5F-A551-9D08-5060186D52CA}"/>
              </a:ext>
            </a:extLst>
          </p:cNvPr>
          <p:cNvSpPr txBox="1"/>
          <p:nvPr/>
        </p:nvSpPr>
        <p:spPr>
          <a:xfrm>
            <a:off x="2599258" y="1412501"/>
            <a:ext cx="9020814" cy="1031051"/>
          </a:xfrm>
          <a:prstGeom prst="rect">
            <a:avLst/>
          </a:prstGeom>
          <a:noFill/>
        </p:spPr>
        <p:txBody>
          <a:bodyPr wrap="square" rtlCol="0" anchor="ctr">
            <a:spAutoFit/>
          </a:bodyPr>
          <a:lstStyle/>
          <a:p>
            <a:pPr marL="285750" indent="-285750">
              <a:spcAft>
                <a:spcPts val="600"/>
              </a:spcAft>
              <a:buClr>
                <a:schemeClr val="tx1"/>
              </a:buClr>
              <a:buFont typeface="Arial" panose="020B0604020202020204" pitchFamily="34" charset="0"/>
              <a:buChar char="•"/>
            </a:pPr>
            <a:r>
              <a:rPr lang="en-US" sz="1400" dirty="0">
                <a:solidFill>
                  <a:srgbClr val="FF0000"/>
                </a:solidFill>
                <a:latin typeface="Segoe UI" panose="020B0502040204020203" pitchFamily="34" charset="0"/>
                <a:cs typeface="Segoe UI" panose="020B0502040204020203" pitchFamily="34" charset="0"/>
              </a:rPr>
              <a:t>(ABC Company’s) </a:t>
            </a:r>
            <a:r>
              <a:rPr lang="en-US" sz="1400" dirty="0">
                <a:latin typeface="Segoe UI" panose="020B0502040204020203" pitchFamily="34" charset="0"/>
                <a:cs typeface="Segoe UI" panose="020B0502040204020203" pitchFamily="34" charset="0"/>
              </a:rPr>
              <a:t>third-party entities, such as vendors, suppliers, service providers, and consultants, introduce significant risks to our organization and customers.</a:t>
            </a:r>
          </a:p>
          <a:p>
            <a:pPr marL="285750" indent="-285750">
              <a:spcAft>
                <a:spcPts val="600"/>
              </a:spcAft>
              <a:buFont typeface="Arial" panose="020B0604020202020204" pitchFamily="34" charset="0"/>
              <a:buChar char="•"/>
            </a:pPr>
            <a:r>
              <a:rPr lang="en-US" sz="1400" dirty="0">
                <a:latin typeface="Segoe UI" panose="020B0502040204020203" pitchFamily="34" charset="0"/>
                <a:cs typeface="Segoe UI" panose="020B0502040204020203" pitchFamily="34" charset="0"/>
              </a:rPr>
              <a:t>This includes </a:t>
            </a:r>
            <a:r>
              <a:rPr lang="en-US" sz="1400" b="1" dirty="0">
                <a:latin typeface="Segoe UI" panose="020B0502040204020203" pitchFamily="34" charset="0"/>
                <a:cs typeface="Segoe UI" panose="020B0502040204020203" pitchFamily="34" charset="0"/>
              </a:rPr>
              <a:t>data breaches</a:t>
            </a:r>
            <a:r>
              <a:rPr lang="en-US" sz="1400" dirty="0">
                <a:latin typeface="Segoe UI" panose="020B0502040204020203" pitchFamily="34" charset="0"/>
                <a:cs typeface="Segoe UI" panose="020B0502040204020203" pitchFamily="34" charset="0"/>
              </a:rPr>
              <a:t>, </a:t>
            </a:r>
            <a:r>
              <a:rPr lang="en-US" sz="1400" b="1" dirty="0">
                <a:latin typeface="Segoe UI" panose="020B0502040204020203" pitchFamily="34" charset="0"/>
                <a:cs typeface="Segoe UI" panose="020B0502040204020203" pitchFamily="34" charset="0"/>
              </a:rPr>
              <a:t>operational interruptions</a:t>
            </a:r>
            <a:r>
              <a:rPr lang="en-US" sz="1400" dirty="0">
                <a:latin typeface="Segoe UI" panose="020B0502040204020203" pitchFamily="34" charset="0"/>
                <a:cs typeface="Segoe UI" panose="020B0502040204020203" pitchFamily="34" charset="0"/>
              </a:rPr>
              <a:t>, </a:t>
            </a:r>
            <a:r>
              <a:rPr lang="en-US" sz="1400" b="1" dirty="0">
                <a:latin typeface="Segoe UI" panose="020B0502040204020203" pitchFamily="34" charset="0"/>
                <a:cs typeface="Segoe UI" panose="020B0502040204020203" pitchFamily="34" charset="0"/>
              </a:rPr>
              <a:t>compliance violations</a:t>
            </a:r>
            <a:r>
              <a:rPr lang="en-US" sz="1400" dirty="0">
                <a:latin typeface="Segoe UI" panose="020B0502040204020203" pitchFamily="34" charset="0"/>
                <a:cs typeface="Segoe UI" panose="020B0502040204020203" pitchFamily="34" charset="0"/>
              </a:rPr>
              <a:t>, </a:t>
            </a:r>
            <a:r>
              <a:rPr lang="en-US" sz="1400" b="1" dirty="0">
                <a:latin typeface="Segoe UI" panose="020B0502040204020203" pitchFamily="34" charset="0"/>
                <a:cs typeface="Segoe UI" panose="020B0502040204020203" pitchFamily="34" charset="0"/>
              </a:rPr>
              <a:t>unplanned expenses</a:t>
            </a:r>
            <a:r>
              <a:rPr lang="en-US" sz="1400" dirty="0">
                <a:latin typeface="Segoe UI" panose="020B0502040204020203" pitchFamily="34" charset="0"/>
                <a:cs typeface="Segoe UI" panose="020B0502040204020203" pitchFamily="34" charset="0"/>
              </a:rPr>
              <a:t>, and </a:t>
            </a:r>
            <a:r>
              <a:rPr lang="en-US" sz="1400" b="1" dirty="0">
                <a:latin typeface="Segoe UI" panose="020B0502040204020203" pitchFamily="34" charset="0"/>
                <a:cs typeface="Segoe UI" panose="020B0502040204020203" pitchFamily="34" charset="0"/>
              </a:rPr>
              <a:t>reputational damage</a:t>
            </a:r>
            <a:r>
              <a:rPr lang="en-US" sz="1400" dirty="0">
                <a:latin typeface="Segoe UI" panose="020B0502040204020203" pitchFamily="34" charset="0"/>
                <a:cs typeface="Segoe UI" panose="020B0502040204020203" pitchFamily="34" charset="0"/>
              </a:rPr>
              <a:t>.</a:t>
            </a:r>
          </a:p>
        </p:txBody>
      </p:sp>
      <p:sp>
        <p:nvSpPr>
          <p:cNvPr id="11" name="TextBox 10">
            <a:extLst>
              <a:ext uri="{FF2B5EF4-FFF2-40B4-BE49-F238E27FC236}">
                <a16:creationId xmlns:a16="http://schemas.microsoft.com/office/drawing/2014/main" id="{8E56EE93-01CE-C3B4-97BA-5EA7AE396D9D}"/>
              </a:ext>
            </a:extLst>
          </p:cNvPr>
          <p:cNvSpPr txBox="1"/>
          <p:nvPr/>
        </p:nvSpPr>
        <p:spPr>
          <a:xfrm>
            <a:off x="2599258" y="2897984"/>
            <a:ext cx="9020814" cy="600164"/>
          </a:xfrm>
          <a:prstGeom prst="rect">
            <a:avLst/>
          </a:prstGeom>
          <a:noFill/>
        </p:spPr>
        <p:txBody>
          <a:bodyPr wrap="square" rtlCol="0" anchor="ctr">
            <a:spAutoFit/>
          </a:bodyPr>
          <a:lstStyle/>
          <a:p>
            <a:pPr marL="285750" indent="-285750">
              <a:spcAft>
                <a:spcPts val="600"/>
              </a:spcAft>
              <a:buFont typeface="Arial" panose="020B0604020202020204" pitchFamily="34" charset="0"/>
              <a:buChar char="•"/>
            </a:pPr>
            <a:r>
              <a:rPr lang="en-US" sz="1400" dirty="0">
                <a:latin typeface="Segoe UI" panose="020B0502040204020203" pitchFamily="34" charset="0"/>
                <a:cs typeface="Segoe UI" panose="020B0502040204020203" pitchFamily="34" charset="0"/>
              </a:rPr>
              <a:t>Currently, </a:t>
            </a:r>
            <a:r>
              <a:rPr lang="en-US" sz="1400" dirty="0">
                <a:solidFill>
                  <a:srgbClr val="FF0000"/>
                </a:solidFill>
                <a:latin typeface="Segoe UI" panose="020B0502040204020203" pitchFamily="34" charset="0"/>
                <a:cs typeface="Segoe UI" panose="020B0502040204020203" pitchFamily="34" charset="0"/>
              </a:rPr>
              <a:t>(ABC Company) </a:t>
            </a:r>
            <a:r>
              <a:rPr lang="en-US" sz="1400" dirty="0">
                <a:latin typeface="Segoe UI" panose="020B0502040204020203" pitchFamily="34" charset="0"/>
                <a:cs typeface="Segoe UI" panose="020B0502040204020203" pitchFamily="34" charset="0"/>
              </a:rPr>
              <a:t>lacks formal and effective processes to manage these risks.</a:t>
            </a:r>
          </a:p>
          <a:p>
            <a:pPr marL="285750" indent="-285750">
              <a:spcAft>
                <a:spcPts val="600"/>
              </a:spcAft>
              <a:buFont typeface="Arial" panose="020B0604020202020204" pitchFamily="34" charset="0"/>
              <a:buChar char="•"/>
            </a:pPr>
            <a:r>
              <a:rPr lang="en-US" sz="1400" dirty="0">
                <a:latin typeface="Segoe UI" panose="020B0502040204020203" pitchFamily="34" charset="0"/>
                <a:cs typeface="Segoe UI" panose="020B0502040204020203" pitchFamily="34" charset="0"/>
              </a:rPr>
              <a:t>The lack of identifying, assessing, managing, and mitigating third-party risks opens the door to more harm.</a:t>
            </a:r>
          </a:p>
        </p:txBody>
      </p:sp>
      <p:sp>
        <p:nvSpPr>
          <p:cNvPr id="12" name="TextBox 11">
            <a:extLst>
              <a:ext uri="{FF2B5EF4-FFF2-40B4-BE49-F238E27FC236}">
                <a16:creationId xmlns:a16="http://schemas.microsoft.com/office/drawing/2014/main" id="{849477D1-37D4-C2A4-D363-D7DEBD1A5699}"/>
              </a:ext>
            </a:extLst>
          </p:cNvPr>
          <p:cNvSpPr txBox="1"/>
          <p:nvPr/>
        </p:nvSpPr>
        <p:spPr>
          <a:xfrm>
            <a:off x="609600" y="307606"/>
            <a:ext cx="5486400" cy="523220"/>
          </a:xfrm>
          <a:prstGeom prst="rect">
            <a:avLst/>
          </a:prstGeom>
          <a:noFill/>
        </p:spPr>
        <p:txBody>
          <a:bodyPr wrap="square" rtlCol="0">
            <a:spAutoFit/>
          </a:bodyPr>
          <a:lstStyle/>
          <a:p>
            <a:r>
              <a:rPr lang="en-US" sz="2800" b="1" dirty="0">
                <a:solidFill>
                  <a:schemeClr val="bg1"/>
                </a:solidFill>
                <a:latin typeface="Segoe UI" panose="020B0502040204020203" pitchFamily="34" charset="0"/>
                <a:cs typeface="Segoe UI" panose="020B0502040204020203" pitchFamily="34" charset="0"/>
              </a:rPr>
              <a:t>Executive Summary Example </a:t>
            </a:r>
          </a:p>
        </p:txBody>
      </p:sp>
      <p:sp>
        <p:nvSpPr>
          <p:cNvPr id="16" name="TextBox 15">
            <a:extLst>
              <a:ext uri="{FF2B5EF4-FFF2-40B4-BE49-F238E27FC236}">
                <a16:creationId xmlns:a16="http://schemas.microsoft.com/office/drawing/2014/main" id="{9930481C-24AF-D9B9-DC19-B36403AE3B45}"/>
              </a:ext>
            </a:extLst>
          </p:cNvPr>
          <p:cNvSpPr txBox="1"/>
          <p:nvPr/>
        </p:nvSpPr>
        <p:spPr>
          <a:xfrm>
            <a:off x="2599258" y="4103064"/>
            <a:ext cx="9020814" cy="815608"/>
          </a:xfrm>
          <a:prstGeom prst="rect">
            <a:avLst/>
          </a:prstGeom>
          <a:noFill/>
        </p:spPr>
        <p:txBody>
          <a:bodyPr wrap="square" rtlCol="0" anchor="ctr">
            <a:spAutoFit/>
          </a:bodyPr>
          <a:lstStyle/>
          <a:p>
            <a:pPr marL="285750" indent="-285750">
              <a:spcAft>
                <a:spcPts val="600"/>
              </a:spcAft>
              <a:buFont typeface="Arial" panose="020B0604020202020204" pitchFamily="34" charset="0"/>
              <a:buChar char="•"/>
            </a:pPr>
            <a:r>
              <a:rPr lang="en-US" sz="1400" dirty="0">
                <a:latin typeface="Segoe UI" panose="020B0502040204020203" pitchFamily="34" charset="0"/>
                <a:cs typeface="Segoe UI" panose="020B0502040204020203" pitchFamily="34" charset="0"/>
              </a:rPr>
              <a:t>Our industry is required to manage third-party risks through regulations like the </a:t>
            </a:r>
            <a:r>
              <a:rPr kumimoji="0" lang="en-US" sz="1400" b="0" i="0" u="none" strike="noStrike" kern="0" cap="none" spc="0" normalizeH="0" baseline="0" noProof="0" dirty="0">
                <a:ln>
                  <a:noFill/>
                </a:ln>
                <a:solidFill>
                  <a:sysClr val="windowText" lastClr="000000"/>
                </a:solidFill>
                <a:effectLst/>
                <a:uLnTx/>
                <a:uFillTx/>
                <a:latin typeface="Segoe UI" panose="020B0502040204020203" pitchFamily="34" charset="0"/>
                <a:cs typeface="Segoe UI" panose="020B0502040204020203" pitchFamily="34" charset="0"/>
                <a:hlinkClick r:id="rId2"/>
              </a:rPr>
              <a:t>Interagency Guidance on Third-Party Relationships: Risk Management</a:t>
            </a:r>
            <a:r>
              <a:rPr kumimoji="0" lang="en-US" sz="1400" b="0" i="0" u="none" strike="noStrike" kern="0" cap="none" spc="0" normalizeH="0" baseline="0" noProof="0" dirty="0">
                <a:ln>
                  <a:noFill/>
                </a:ln>
                <a:solidFill>
                  <a:sysClr val="windowText" lastClr="000000"/>
                </a:solidFill>
                <a:effectLst/>
                <a:uLnTx/>
                <a:uFillTx/>
                <a:latin typeface="Segoe UI" panose="020B0502040204020203" pitchFamily="34" charset="0"/>
                <a:cs typeface="Segoe UI" panose="020B0502040204020203" pitchFamily="34" charset="0"/>
              </a:rPr>
              <a:t>. </a:t>
            </a:r>
          </a:p>
          <a:p>
            <a:pPr marL="285750" indent="-285750">
              <a:spcAft>
                <a:spcPts val="600"/>
              </a:spcAft>
              <a:buFont typeface="Arial" panose="020B0604020202020204" pitchFamily="34" charset="0"/>
              <a:buChar char="•"/>
            </a:pPr>
            <a:r>
              <a:rPr lang="en-US" sz="1400" kern="0" dirty="0">
                <a:solidFill>
                  <a:sysClr val="windowText" lastClr="000000"/>
                </a:solidFill>
                <a:latin typeface="Segoe UI" panose="020B0502040204020203" pitchFamily="34" charset="0"/>
                <a:cs typeface="Segoe UI" panose="020B0502040204020203" pitchFamily="34" charset="0"/>
              </a:rPr>
              <a:t>Failure to comply may result in costly fines and legal expenses. </a:t>
            </a:r>
            <a:r>
              <a:rPr lang="en-US" sz="1400" dirty="0">
                <a:latin typeface="Segoe UI" panose="020B0502040204020203" pitchFamily="34" charset="0"/>
                <a:cs typeface="Segoe UI" panose="020B0502040204020203" pitchFamily="34" charset="0"/>
              </a:rPr>
              <a:t> </a:t>
            </a:r>
          </a:p>
        </p:txBody>
      </p:sp>
      <p:sp>
        <p:nvSpPr>
          <p:cNvPr id="19" name="TextBox 18">
            <a:extLst>
              <a:ext uri="{FF2B5EF4-FFF2-40B4-BE49-F238E27FC236}">
                <a16:creationId xmlns:a16="http://schemas.microsoft.com/office/drawing/2014/main" id="{85942C53-F0B4-14FA-CB0B-9AF322DA5E21}"/>
              </a:ext>
            </a:extLst>
          </p:cNvPr>
          <p:cNvSpPr txBox="1"/>
          <p:nvPr/>
        </p:nvSpPr>
        <p:spPr>
          <a:xfrm>
            <a:off x="2599258" y="5422879"/>
            <a:ext cx="9020814" cy="1031051"/>
          </a:xfrm>
          <a:prstGeom prst="rect">
            <a:avLst/>
          </a:prstGeom>
          <a:noFill/>
        </p:spPr>
        <p:txBody>
          <a:bodyPr wrap="square" rtlCol="0" anchor="ctr">
            <a:spAutoFit/>
          </a:bodyPr>
          <a:lstStyle/>
          <a:p>
            <a:pPr marL="285750" indent="-285750">
              <a:spcAft>
                <a:spcPts val="600"/>
              </a:spcAft>
              <a:buFont typeface="Arial" panose="020B0604020202020204" pitchFamily="34" charset="0"/>
              <a:buChar char="•"/>
            </a:pPr>
            <a:r>
              <a:rPr lang="en-US" sz="1400" dirty="0">
                <a:latin typeface="Segoe UI" panose="020B0502040204020203" pitchFamily="34" charset="0"/>
                <a:cs typeface="Segoe UI" panose="020B0502040204020203" pitchFamily="34" charset="0"/>
              </a:rPr>
              <a:t>A third-party risk management program would establish a process to identify, manage, and mitigate potential risks that may arise from business relationships with third-party vendors.</a:t>
            </a:r>
          </a:p>
          <a:p>
            <a:pPr marL="285750" indent="-285750">
              <a:spcAft>
                <a:spcPts val="600"/>
              </a:spcAft>
              <a:buFont typeface="Arial" panose="020B0604020202020204" pitchFamily="34" charset="0"/>
              <a:buChar char="•"/>
            </a:pPr>
            <a:r>
              <a:rPr lang="en-US" sz="1400" dirty="0">
                <a:latin typeface="Segoe UI" panose="020B0502040204020203" pitchFamily="34" charset="0"/>
                <a:cs typeface="Segoe UI" panose="020B0502040204020203" pitchFamily="34" charset="0"/>
              </a:rPr>
              <a:t>This would strengthen </a:t>
            </a:r>
            <a:r>
              <a:rPr lang="en-US" sz="1400" dirty="0">
                <a:solidFill>
                  <a:srgbClr val="FF0000"/>
                </a:solidFill>
                <a:latin typeface="Segoe UI" panose="020B0502040204020203" pitchFamily="34" charset="0"/>
                <a:cs typeface="Segoe UI" panose="020B0502040204020203" pitchFamily="34" charset="0"/>
              </a:rPr>
              <a:t>(ABC’s) </a:t>
            </a:r>
            <a:r>
              <a:rPr lang="en-US" sz="1400" dirty="0">
                <a:latin typeface="Segoe UI" panose="020B0502040204020203" pitchFamily="34" charset="0"/>
                <a:cs typeface="Segoe UI" panose="020B0502040204020203" pitchFamily="34" charset="0"/>
              </a:rPr>
              <a:t>security, reduce or eliminate unplanned expenses, improve operational resilience, and many more benefits. </a:t>
            </a:r>
          </a:p>
        </p:txBody>
      </p:sp>
      <p:sp>
        <p:nvSpPr>
          <p:cNvPr id="4" name="TextBox 3">
            <a:extLst>
              <a:ext uri="{FF2B5EF4-FFF2-40B4-BE49-F238E27FC236}">
                <a16:creationId xmlns:a16="http://schemas.microsoft.com/office/drawing/2014/main" id="{2725C185-4A77-E329-F7B6-8BECEB5DE626}"/>
              </a:ext>
            </a:extLst>
          </p:cNvPr>
          <p:cNvSpPr txBox="1"/>
          <p:nvPr/>
        </p:nvSpPr>
        <p:spPr>
          <a:xfrm>
            <a:off x="571928" y="1412501"/>
            <a:ext cx="2027330" cy="400110"/>
          </a:xfrm>
          <a:prstGeom prst="rect">
            <a:avLst/>
          </a:prstGeom>
          <a:noFill/>
        </p:spPr>
        <p:txBody>
          <a:bodyPr wrap="square" rtlCol="0">
            <a:spAutoFit/>
          </a:bodyPr>
          <a:lstStyle/>
          <a:p>
            <a:r>
              <a:rPr lang="en-US" sz="2000" b="1" dirty="0">
                <a:solidFill>
                  <a:srgbClr val="00B593"/>
                </a:solidFill>
                <a:latin typeface="Segoe UI" panose="020B0502040204020203" pitchFamily="34" charset="0"/>
                <a:cs typeface="Segoe UI" panose="020B0502040204020203" pitchFamily="34" charset="0"/>
              </a:rPr>
              <a:t>Background</a:t>
            </a:r>
          </a:p>
        </p:txBody>
      </p:sp>
      <p:sp>
        <p:nvSpPr>
          <p:cNvPr id="6" name="TextBox 5">
            <a:extLst>
              <a:ext uri="{FF2B5EF4-FFF2-40B4-BE49-F238E27FC236}">
                <a16:creationId xmlns:a16="http://schemas.microsoft.com/office/drawing/2014/main" id="{A9208DEE-E9AC-4FB7-48A5-740A94F22D67}"/>
              </a:ext>
            </a:extLst>
          </p:cNvPr>
          <p:cNvSpPr txBox="1"/>
          <p:nvPr/>
        </p:nvSpPr>
        <p:spPr>
          <a:xfrm>
            <a:off x="571928" y="2887780"/>
            <a:ext cx="2027330" cy="707886"/>
          </a:xfrm>
          <a:prstGeom prst="rect">
            <a:avLst/>
          </a:prstGeom>
          <a:noFill/>
        </p:spPr>
        <p:txBody>
          <a:bodyPr wrap="square" rtlCol="0">
            <a:spAutoFit/>
          </a:bodyPr>
          <a:lstStyle/>
          <a:p>
            <a:r>
              <a:rPr lang="en-US" sz="2000" b="1">
                <a:solidFill>
                  <a:srgbClr val="6666D2"/>
                </a:solidFill>
                <a:latin typeface="Segoe UI" panose="020B0502040204020203" pitchFamily="34" charset="0"/>
                <a:cs typeface="Segoe UI" panose="020B0502040204020203" pitchFamily="34" charset="0"/>
              </a:rPr>
              <a:t>Problem/</a:t>
            </a:r>
          </a:p>
          <a:p>
            <a:r>
              <a:rPr lang="en-US" sz="2000" b="1">
                <a:solidFill>
                  <a:srgbClr val="6666D2"/>
                </a:solidFill>
                <a:latin typeface="Segoe UI" panose="020B0502040204020203" pitchFamily="34" charset="0"/>
                <a:cs typeface="Segoe UI" panose="020B0502040204020203" pitchFamily="34" charset="0"/>
              </a:rPr>
              <a:t>Challenge</a:t>
            </a:r>
          </a:p>
        </p:txBody>
      </p:sp>
      <p:sp>
        <p:nvSpPr>
          <p:cNvPr id="7" name="TextBox 6">
            <a:extLst>
              <a:ext uri="{FF2B5EF4-FFF2-40B4-BE49-F238E27FC236}">
                <a16:creationId xmlns:a16="http://schemas.microsoft.com/office/drawing/2014/main" id="{E8A4809D-7EF2-967A-0D84-A5305852C49E}"/>
              </a:ext>
            </a:extLst>
          </p:cNvPr>
          <p:cNvSpPr txBox="1"/>
          <p:nvPr/>
        </p:nvSpPr>
        <p:spPr>
          <a:xfrm>
            <a:off x="571928" y="4097962"/>
            <a:ext cx="2027330" cy="400110"/>
          </a:xfrm>
          <a:prstGeom prst="rect">
            <a:avLst/>
          </a:prstGeom>
          <a:noFill/>
        </p:spPr>
        <p:txBody>
          <a:bodyPr wrap="square" rtlCol="0">
            <a:spAutoFit/>
          </a:bodyPr>
          <a:lstStyle/>
          <a:p>
            <a:r>
              <a:rPr lang="en-US" sz="2000" b="1">
                <a:solidFill>
                  <a:srgbClr val="25AAE2"/>
                </a:solidFill>
                <a:latin typeface="Segoe UI" panose="020B0502040204020203" pitchFamily="34" charset="0"/>
                <a:cs typeface="Segoe UI" panose="020B0502040204020203" pitchFamily="34" charset="0"/>
              </a:rPr>
              <a:t>Industry</a:t>
            </a:r>
          </a:p>
        </p:txBody>
      </p:sp>
      <p:sp>
        <p:nvSpPr>
          <p:cNvPr id="14" name="TextBox 13">
            <a:extLst>
              <a:ext uri="{FF2B5EF4-FFF2-40B4-BE49-F238E27FC236}">
                <a16:creationId xmlns:a16="http://schemas.microsoft.com/office/drawing/2014/main" id="{3588A0F6-7A78-A5DD-0387-368731189EAA}"/>
              </a:ext>
            </a:extLst>
          </p:cNvPr>
          <p:cNvSpPr txBox="1"/>
          <p:nvPr/>
        </p:nvSpPr>
        <p:spPr>
          <a:xfrm>
            <a:off x="571928" y="5418157"/>
            <a:ext cx="2027330" cy="400110"/>
          </a:xfrm>
          <a:prstGeom prst="rect">
            <a:avLst/>
          </a:prstGeom>
          <a:noFill/>
        </p:spPr>
        <p:txBody>
          <a:bodyPr wrap="square" rtlCol="0">
            <a:spAutoFit/>
          </a:bodyPr>
          <a:lstStyle/>
          <a:p>
            <a:r>
              <a:rPr lang="en-US" sz="2000" b="1" dirty="0">
                <a:solidFill>
                  <a:srgbClr val="FFC000"/>
                </a:solidFill>
                <a:latin typeface="Segoe UI" panose="020B0502040204020203" pitchFamily="34" charset="0"/>
                <a:cs typeface="Segoe UI" panose="020B0502040204020203" pitchFamily="34" charset="0"/>
              </a:rPr>
              <a:t>Solution</a:t>
            </a:r>
          </a:p>
        </p:txBody>
      </p:sp>
      <p:sp>
        <p:nvSpPr>
          <p:cNvPr id="2" name="Slide Number Placeholder 1">
            <a:extLst>
              <a:ext uri="{FF2B5EF4-FFF2-40B4-BE49-F238E27FC236}">
                <a16:creationId xmlns:a16="http://schemas.microsoft.com/office/drawing/2014/main" id="{B9170C40-FC69-C1A5-5DA9-336A94C882E1}"/>
              </a:ext>
            </a:extLst>
          </p:cNvPr>
          <p:cNvSpPr>
            <a:spLocks noGrp="1"/>
          </p:cNvSpPr>
          <p:nvPr>
            <p:ph type="sldNum" sz="quarter" idx="12"/>
          </p:nvPr>
        </p:nvSpPr>
        <p:spPr/>
        <p:txBody>
          <a:bodyPr/>
          <a:lstStyle/>
          <a:p>
            <a:fld id="{BE42C48A-6ED1-1844-AB48-A670D08148BE}" type="slidenum">
              <a:rPr lang="en-US" smtClean="0"/>
              <a:t>5</a:t>
            </a:fld>
            <a:endParaRPr lang="en-US" dirty="0"/>
          </a:p>
        </p:txBody>
      </p:sp>
    </p:spTree>
    <p:extLst>
      <p:ext uri="{BB962C8B-B14F-4D97-AF65-F5344CB8AC3E}">
        <p14:creationId xmlns:p14="http://schemas.microsoft.com/office/powerpoint/2010/main" val="2227198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627EB2-EA48-409C-1989-3F6B76C2DAD2}"/>
            </a:ext>
          </a:extLst>
        </p:cNvPr>
        <p:cNvGrpSpPr/>
        <p:nvPr/>
      </p:nvGrpSpPr>
      <p:grpSpPr>
        <a:xfrm>
          <a:off x="0" y="0"/>
          <a:ext cx="0" cy="0"/>
          <a:chOff x="0" y="0"/>
          <a:chExt cx="0" cy="0"/>
        </a:xfrm>
      </p:grpSpPr>
      <p:sp>
        <p:nvSpPr>
          <p:cNvPr id="5" name="Rectangle 4">
            <a:extLst>
              <a:ext uri="{FF2B5EF4-FFF2-40B4-BE49-F238E27FC236}">
                <a16:creationId xmlns:a16="http://schemas.microsoft.com/office/drawing/2014/main" id="{FC80C0D3-889C-F0CD-4B95-A8B65A244DC6}"/>
              </a:ext>
            </a:extLst>
          </p:cNvPr>
          <p:cNvSpPr/>
          <p:nvPr/>
        </p:nvSpPr>
        <p:spPr>
          <a:xfrm>
            <a:off x="0" y="0"/>
            <a:ext cx="12192000" cy="1138432"/>
          </a:xfrm>
          <a:prstGeom prst="rect">
            <a:avLst/>
          </a:prstGeom>
          <a:solidFill>
            <a:srgbClr val="031C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panose="020B0604020202020204" pitchFamily="34" charset="0"/>
            </a:endParaRPr>
          </a:p>
        </p:txBody>
      </p:sp>
      <p:sp>
        <p:nvSpPr>
          <p:cNvPr id="3" name="TextBox 2">
            <a:extLst>
              <a:ext uri="{FF2B5EF4-FFF2-40B4-BE49-F238E27FC236}">
                <a16:creationId xmlns:a16="http://schemas.microsoft.com/office/drawing/2014/main" id="{5D57928A-5F6A-8FFF-16D7-7A2B5292B640}"/>
              </a:ext>
            </a:extLst>
          </p:cNvPr>
          <p:cNvSpPr txBox="1"/>
          <p:nvPr/>
        </p:nvSpPr>
        <p:spPr>
          <a:xfrm>
            <a:off x="590099" y="307606"/>
            <a:ext cx="5486400" cy="523220"/>
          </a:xfrm>
          <a:prstGeom prst="rect">
            <a:avLst/>
          </a:prstGeom>
          <a:noFill/>
        </p:spPr>
        <p:txBody>
          <a:bodyPr wrap="square" rtlCol="0">
            <a:spAutoFit/>
          </a:bodyPr>
          <a:lstStyle/>
          <a:p>
            <a:r>
              <a:rPr lang="en-US" sz="2800" b="1" dirty="0">
                <a:solidFill>
                  <a:schemeClr val="bg1"/>
                </a:solidFill>
                <a:latin typeface="Segoe UI" panose="020B0502040204020203" pitchFamily="34" charset="0"/>
                <a:cs typeface="Segoe UI" panose="020B0502040204020203" pitchFamily="34" charset="0"/>
              </a:rPr>
              <a:t>Description of Risks Example</a:t>
            </a:r>
          </a:p>
        </p:txBody>
      </p:sp>
      <p:graphicFrame>
        <p:nvGraphicFramePr>
          <p:cNvPr id="7" name="Table 6">
            <a:extLst>
              <a:ext uri="{FF2B5EF4-FFF2-40B4-BE49-F238E27FC236}">
                <a16:creationId xmlns:a16="http://schemas.microsoft.com/office/drawing/2014/main" id="{87C9DDFE-9C42-D660-16CC-819A0A7989E6}"/>
              </a:ext>
            </a:extLst>
          </p:cNvPr>
          <p:cNvGraphicFramePr>
            <a:graphicFrameLocks noGrp="1"/>
          </p:cNvGraphicFramePr>
          <p:nvPr>
            <p:extLst>
              <p:ext uri="{D42A27DB-BD31-4B8C-83A1-F6EECF244321}">
                <p14:modId xmlns:p14="http://schemas.microsoft.com/office/powerpoint/2010/main" val="3067341851"/>
              </p:ext>
            </p:extLst>
          </p:nvPr>
        </p:nvGraphicFramePr>
        <p:xfrm>
          <a:off x="187805" y="2050675"/>
          <a:ext cx="11816390" cy="4628983"/>
        </p:xfrm>
        <a:graphic>
          <a:graphicData uri="http://schemas.openxmlformats.org/drawingml/2006/table">
            <a:tbl>
              <a:tblPr firstCol="1">
                <a:tableStyleId>{5C22544A-7EE6-4342-B048-85BDC9FD1C3A}</a:tableStyleId>
              </a:tblPr>
              <a:tblGrid>
                <a:gridCol w="1770516">
                  <a:extLst>
                    <a:ext uri="{9D8B030D-6E8A-4147-A177-3AD203B41FA5}">
                      <a16:colId xmlns:a16="http://schemas.microsoft.com/office/drawing/2014/main" val="1721310148"/>
                    </a:ext>
                  </a:extLst>
                </a:gridCol>
                <a:gridCol w="10045874">
                  <a:extLst>
                    <a:ext uri="{9D8B030D-6E8A-4147-A177-3AD203B41FA5}">
                      <a16:colId xmlns:a16="http://schemas.microsoft.com/office/drawing/2014/main" val="650142757"/>
                    </a:ext>
                  </a:extLst>
                </a:gridCol>
              </a:tblGrid>
              <a:tr h="613774">
                <a:tc>
                  <a:txBody>
                    <a:bodyPr/>
                    <a:lstStyle/>
                    <a:p>
                      <a:pPr algn="l"/>
                      <a:r>
                        <a:rPr lang="en-US" sz="1400" b="1" dirty="0">
                          <a:solidFill>
                            <a:srgbClr val="041C5A"/>
                          </a:solidFill>
                          <a:effectLst/>
                          <a:latin typeface="Segoe UI" panose="020B0502040204020203" pitchFamily="34" charset="0"/>
                          <a:ea typeface="Times New Roman" panose="02020603050405020304" pitchFamily="18" charset="0"/>
                          <a:cs typeface="Segoe UI" panose="020B0502040204020203" pitchFamily="34" charset="0"/>
                        </a:rPr>
                        <a:t>Compliance risk </a:t>
                      </a:r>
                      <a:endParaRPr lang="en-US" sz="1400" dirty="0">
                        <a:solidFill>
                          <a:srgbClr val="041C5A"/>
                        </a:solidFill>
                      </a:endParaRPr>
                    </a:p>
                  </a:txBody>
                  <a:tcPr marT="91440" marB="91440" anchor="ctr">
                    <a:solidFill>
                      <a:srgbClr val="6666D2">
                        <a:alpha val="20000"/>
                      </a:srgbClr>
                    </a:solidFill>
                  </a:tcPr>
                </a:tc>
                <a:tc>
                  <a:txBody>
                    <a:bodyPr/>
                    <a:lstStyle/>
                    <a:p>
                      <a:pPr marL="0" marR="0" lvl="0" indent="0" fontAlgn="base">
                        <a:spcBef>
                          <a:spcPts val="0"/>
                        </a:spcBef>
                        <a:spcAft>
                          <a:spcPts val="0"/>
                        </a:spcAft>
                        <a:buFont typeface="+mj-lt"/>
                        <a:buNone/>
                      </a:pPr>
                      <a:r>
                        <a:rPr lang="en-US" sz="1400" dirty="0">
                          <a:effectLst/>
                          <a:latin typeface="Segoe UI" panose="020B0502040204020203" pitchFamily="34" charset="0"/>
                          <a:ea typeface="Times New Roman" panose="02020603050405020304" pitchFamily="18" charset="0"/>
                          <a:cs typeface="Segoe UI" panose="020B0502040204020203" pitchFamily="34" charset="0"/>
                        </a:rPr>
                        <a:t>A third party fails to comply with laws and regulations that govern the products and services we provide. This can lead to regulatory fines, lawsuits, and reputational damage, even if the third party is at fault.</a:t>
                      </a:r>
                    </a:p>
                  </a:txBody>
                  <a:tcPr marT="91440" marB="91440" anchor="ctr">
                    <a:solidFill>
                      <a:srgbClr val="6666D2">
                        <a:alpha val="5000"/>
                      </a:srgbClr>
                    </a:solidFill>
                  </a:tcPr>
                </a:tc>
                <a:extLst>
                  <a:ext uri="{0D108BD9-81ED-4DB2-BD59-A6C34878D82A}">
                    <a16:rowId xmlns:a16="http://schemas.microsoft.com/office/drawing/2014/main" val="425893322"/>
                  </a:ext>
                </a:extLst>
              </a:tr>
              <a:tr h="723369">
                <a:tc>
                  <a:txBody>
                    <a:bodyPr/>
                    <a:lstStyle/>
                    <a:p>
                      <a:r>
                        <a:rPr lang="en-US" sz="1400" b="1" dirty="0">
                          <a:solidFill>
                            <a:srgbClr val="041C5A"/>
                          </a:solidFill>
                          <a:effectLst/>
                          <a:latin typeface="Segoe UI" panose="020B0502040204020203" pitchFamily="34" charset="0"/>
                          <a:ea typeface="Times New Roman" panose="02020603050405020304" pitchFamily="18" charset="0"/>
                          <a:cs typeface="Segoe UI" panose="020B0502040204020203" pitchFamily="34" charset="0"/>
                        </a:rPr>
                        <a:t>Operational risk </a:t>
                      </a:r>
                      <a:endParaRPr lang="en-US" sz="1400" dirty="0">
                        <a:solidFill>
                          <a:srgbClr val="041C5A"/>
                        </a:solidFill>
                      </a:endParaRPr>
                    </a:p>
                  </a:txBody>
                  <a:tcPr marT="91440" marB="91440" anchor="ctr">
                    <a:solidFill>
                      <a:srgbClr val="6666D2">
                        <a:alpha val="2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effectLst/>
                          <a:latin typeface="Segoe UI" panose="020B0502040204020203" pitchFamily="34" charset="0"/>
                          <a:ea typeface="Times New Roman" panose="02020603050405020304" pitchFamily="18" charset="0"/>
                          <a:cs typeface="Segoe UI" panose="020B0502040204020203" pitchFamily="34" charset="0"/>
                        </a:rPr>
                        <a:t>A third party is unable to conduct business as usual due to either an internal or external disruptive event. This can lead to disruptions in the services </a:t>
                      </a:r>
                      <a:r>
                        <a:rPr lang="en-US" sz="1400" dirty="0">
                          <a:solidFill>
                            <a:srgbClr val="FF0000"/>
                          </a:solidFill>
                          <a:effectLst/>
                          <a:latin typeface="Segoe UI" panose="020B0502040204020203" pitchFamily="34" charset="0"/>
                          <a:ea typeface="Times New Roman" panose="02020603050405020304" pitchFamily="18" charset="0"/>
                          <a:cs typeface="Segoe UI" panose="020B0502040204020203" pitchFamily="34" charset="0"/>
                        </a:rPr>
                        <a:t>(ABC Company) </a:t>
                      </a:r>
                      <a:r>
                        <a:rPr lang="en-US" sz="1400" dirty="0">
                          <a:effectLst/>
                          <a:latin typeface="Segoe UI" panose="020B0502040204020203" pitchFamily="34" charset="0"/>
                          <a:ea typeface="Times New Roman" panose="02020603050405020304" pitchFamily="18" charset="0"/>
                          <a:cs typeface="Segoe UI" panose="020B0502040204020203" pitchFamily="34" charset="0"/>
                        </a:rPr>
                        <a:t>provides to customers, leading to reputational damage, lost business, or even regulatory fines. </a:t>
                      </a:r>
                    </a:p>
                  </a:txBody>
                  <a:tcPr marT="91440" marB="91440" anchor="ctr">
                    <a:solidFill>
                      <a:srgbClr val="6666D2">
                        <a:alpha val="5000"/>
                      </a:srgbClr>
                    </a:solidFill>
                  </a:tcPr>
                </a:tc>
                <a:extLst>
                  <a:ext uri="{0D108BD9-81ED-4DB2-BD59-A6C34878D82A}">
                    <a16:rowId xmlns:a16="http://schemas.microsoft.com/office/drawing/2014/main" val="837410780"/>
                  </a:ext>
                </a:extLst>
              </a:tr>
              <a:tr h="723369">
                <a:tc>
                  <a:txBody>
                    <a:bodyPr/>
                    <a:lstStyle/>
                    <a:p>
                      <a:r>
                        <a:rPr lang="en-US" sz="1400" b="1" dirty="0">
                          <a:solidFill>
                            <a:srgbClr val="041C5A"/>
                          </a:solidFill>
                          <a:effectLst/>
                          <a:latin typeface="Segoe UI" panose="020B0502040204020203" pitchFamily="34" charset="0"/>
                          <a:ea typeface="Times New Roman" panose="02020603050405020304" pitchFamily="18" charset="0"/>
                          <a:cs typeface="Segoe UI" panose="020B0502040204020203" pitchFamily="34" charset="0"/>
                        </a:rPr>
                        <a:t>Reputation risk </a:t>
                      </a:r>
                      <a:endParaRPr lang="en-US" sz="1400" dirty="0">
                        <a:solidFill>
                          <a:srgbClr val="041C5A"/>
                        </a:solidFill>
                      </a:endParaRPr>
                    </a:p>
                  </a:txBody>
                  <a:tcPr marT="91440" marB="91440" anchor="ctr">
                    <a:solidFill>
                      <a:srgbClr val="6666D2">
                        <a:alpha val="20000"/>
                      </a:srgbClr>
                    </a:solidFill>
                  </a:tcPr>
                </a:tc>
                <a:tc>
                  <a:txBody>
                    <a:bodyPr/>
                    <a:lstStyle/>
                    <a:p>
                      <a:r>
                        <a:rPr lang="en-US" sz="1400" dirty="0">
                          <a:effectLst/>
                          <a:latin typeface="Segoe UI"/>
                          <a:ea typeface="Times New Roman" panose="02020603050405020304" pitchFamily="18" charset="0"/>
                          <a:cs typeface="Segoe UI"/>
                        </a:rPr>
                        <a:t>A third party negatively impacts our reputation due to adverse events like data breaches, poor </a:t>
                      </a:r>
                      <a:r>
                        <a:rPr lang="en-US" sz="1400" dirty="0">
                          <a:solidFill>
                            <a:schemeClr val="tx1"/>
                          </a:solidFill>
                          <a:effectLst/>
                          <a:latin typeface="Segoe UI"/>
                          <a:ea typeface="Times New Roman" panose="02020603050405020304" pitchFamily="18" charset="0"/>
                          <a:cs typeface="Segoe UI"/>
                        </a:rPr>
                        <a:t>service, </a:t>
                      </a:r>
                      <a:r>
                        <a:rPr lang="en-US" sz="1400" dirty="0">
                          <a:effectLst/>
                          <a:latin typeface="Segoe UI"/>
                          <a:ea typeface="Times New Roman" panose="02020603050405020304" pitchFamily="18" charset="0"/>
                          <a:cs typeface="Segoe UI"/>
                        </a:rPr>
                        <a:t>or lawsuits. Customers may begin to distrust </a:t>
                      </a:r>
                      <a:r>
                        <a:rPr lang="en-US" sz="1400" dirty="0">
                          <a:solidFill>
                            <a:srgbClr val="FF0000"/>
                          </a:solidFill>
                          <a:effectLst/>
                          <a:latin typeface="Segoe UI"/>
                          <a:ea typeface="Times New Roman" panose="02020603050405020304" pitchFamily="18" charset="0"/>
                          <a:cs typeface="Segoe UI"/>
                        </a:rPr>
                        <a:t>(ABC’s) </a:t>
                      </a:r>
                      <a:r>
                        <a:rPr lang="en-US" sz="1400" dirty="0">
                          <a:effectLst/>
                          <a:latin typeface="Segoe UI"/>
                          <a:ea typeface="Times New Roman" panose="02020603050405020304" pitchFamily="18" charset="0"/>
                          <a:cs typeface="Segoe UI"/>
                        </a:rPr>
                        <a:t>brand, or </a:t>
                      </a:r>
                      <a:r>
                        <a:rPr lang="en-US" sz="1400" dirty="0">
                          <a:solidFill>
                            <a:srgbClr val="FF0000"/>
                          </a:solidFill>
                          <a:effectLst/>
                          <a:latin typeface="Segoe UI"/>
                          <a:ea typeface="Times New Roman" panose="02020603050405020304" pitchFamily="18" charset="0"/>
                          <a:cs typeface="Segoe UI"/>
                        </a:rPr>
                        <a:t>(ABC Company) </a:t>
                      </a:r>
                      <a:r>
                        <a:rPr lang="en-US" sz="1400" dirty="0">
                          <a:effectLst/>
                          <a:latin typeface="Segoe UI"/>
                          <a:ea typeface="Times New Roman" panose="02020603050405020304" pitchFamily="18" charset="0"/>
                          <a:cs typeface="Segoe UI"/>
                        </a:rPr>
                        <a:t>garners negative news coverage as a result. </a:t>
                      </a:r>
                      <a:endParaRPr lang="en-US" sz="1400" dirty="0"/>
                    </a:p>
                  </a:txBody>
                  <a:tcPr marT="91440" marB="91440" anchor="ctr">
                    <a:solidFill>
                      <a:srgbClr val="6666D2">
                        <a:alpha val="5000"/>
                      </a:srgbClr>
                    </a:solidFill>
                  </a:tcPr>
                </a:tc>
                <a:extLst>
                  <a:ext uri="{0D108BD9-81ED-4DB2-BD59-A6C34878D82A}">
                    <a16:rowId xmlns:a16="http://schemas.microsoft.com/office/drawing/2014/main" val="1672563007"/>
                  </a:ext>
                </a:extLst>
              </a:tr>
              <a:tr h="723369">
                <a:tc>
                  <a:txBody>
                    <a:bodyPr/>
                    <a:lstStyle/>
                    <a:p>
                      <a:r>
                        <a:rPr lang="en-US" sz="1400" b="1" dirty="0">
                          <a:solidFill>
                            <a:srgbClr val="041C5A"/>
                          </a:solidFill>
                          <a:effectLst/>
                          <a:latin typeface="Segoe UI" panose="020B0502040204020203" pitchFamily="34" charset="0"/>
                          <a:ea typeface="Times New Roman" panose="02020603050405020304" pitchFamily="18" charset="0"/>
                          <a:cs typeface="Segoe UI" panose="020B0502040204020203" pitchFamily="34" charset="0"/>
                        </a:rPr>
                        <a:t>Information security and cyber risk </a:t>
                      </a:r>
                      <a:endParaRPr lang="en-US" sz="1400" dirty="0">
                        <a:solidFill>
                          <a:srgbClr val="041C5A"/>
                        </a:solidFill>
                      </a:endParaRPr>
                    </a:p>
                  </a:txBody>
                  <a:tcPr marT="91440" marB="91440" anchor="ctr">
                    <a:solidFill>
                      <a:srgbClr val="6666D2">
                        <a:alpha val="20000"/>
                      </a:srgb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400" dirty="0">
                          <a:effectLst/>
                          <a:latin typeface="Segoe UI"/>
                          <a:ea typeface="Times New Roman" panose="02020603050405020304" pitchFamily="18" charset="0"/>
                          <a:cs typeface="Segoe UI"/>
                        </a:rPr>
                        <a:t>A third party lacks proper security controls or mishandles our data. This puts </a:t>
                      </a:r>
                      <a:r>
                        <a:rPr lang="en-US" sz="1400" dirty="0">
                          <a:solidFill>
                            <a:srgbClr val="FF0000"/>
                          </a:solidFill>
                          <a:effectLst/>
                          <a:latin typeface="Segoe UI"/>
                          <a:ea typeface="Times New Roman" panose="02020603050405020304" pitchFamily="18" charset="0"/>
                          <a:cs typeface="Segoe UI"/>
                        </a:rPr>
                        <a:t>(ABC’s) customers’</a:t>
                      </a:r>
                      <a:r>
                        <a:rPr lang="en-US" sz="1400" dirty="0">
                          <a:effectLst/>
                          <a:latin typeface="Segoe UI"/>
                          <a:ea typeface="Times New Roman" panose="02020603050405020304" pitchFamily="18" charset="0"/>
                          <a:cs typeface="Segoe UI"/>
                        </a:rPr>
                        <a:t> information at risk for data breaches, cyberattacks, and other security incidents. </a:t>
                      </a:r>
                      <a:endParaRPr lang="en-US" sz="1400" dirty="0">
                        <a:effectLst/>
                        <a:latin typeface="Segoe UI" panose="020B0502040204020203" pitchFamily="34" charset="0"/>
                        <a:ea typeface="Times New Roman" panose="02020603050405020304" pitchFamily="18" charset="0"/>
                        <a:cs typeface="Segoe UI" panose="020B0502040204020203" pitchFamily="34" charset="0"/>
                      </a:endParaRPr>
                    </a:p>
                    <a:p>
                      <a:endParaRPr lang="en-US" sz="1400" dirty="0"/>
                    </a:p>
                  </a:txBody>
                  <a:tcPr marT="91440" marB="91440" anchor="ctr">
                    <a:solidFill>
                      <a:srgbClr val="6666D2">
                        <a:alpha val="5000"/>
                      </a:srgbClr>
                    </a:solidFill>
                  </a:tcPr>
                </a:tc>
                <a:extLst>
                  <a:ext uri="{0D108BD9-81ED-4DB2-BD59-A6C34878D82A}">
                    <a16:rowId xmlns:a16="http://schemas.microsoft.com/office/drawing/2014/main" val="3329059802"/>
                  </a:ext>
                </a:extLst>
              </a:tr>
              <a:tr h="723369">
                <a:tc>
                  <a:txBody>
                    <a:bodyPr/>
                    <a:lstStyle/>
                    <a:p>
                      <a:r>
                        <a:rPr lang="en-US" sz="1400" b="1" dirty="0">
                          <a:solidFill>
                            <a:srgbClr val="041C5A"/>
                          </a:solidFill>
                          <a:effectLst/>
                          <a:latin typeface="Segoe UI" panose="020B0502040204020203" pitchFamily="34" charset="0"/>
                          <a:ea typeface="Times New Roman" panose="02020603050405020304" pitchFamily="18" charset="0"/>
                          <a:cs typeface="Segoe UI" panose="020B0502040204020203" pitchFamily="34" charset="0"/>
                        </a:rPr>
                        <a:t>Strategic risk </a:t>
                      </a:r>
                      <a:endParaRPr lang="en-US" sz="1400" dirty="0">
                        <a:solidFill>
                          <a:srgbClr val="041C5A"/>
                        </a:solidFill>
                      </a:endParaRPr>
                    </a:p>
                  </a:txBody>
                  <a:tcPr marT="91440" marB="91440" anchor="ctr">
                    <a:solidFill>
                      <a:srgbClr val="6666D2">
                        <a:alpha val="20000"/>
                      </a:srgb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400">
                          <a:effectLst/>
                          <a:latin typeface="Segoe UI"/>
                          <a:ea typeface="Times New Roman" panose="02020603050405020304" pitchFamily="18" charset="0"/>
                          <a:cs typeface="Segoe UI"/>
                        </a:rPr>
                        <a:t>A third party’s actions or decisions don’t align with </a:t>
                      </a:r>
                      <a:r>
                        <a:rPr lang="en-US" sz="1400">
                          <a:solidFill>
                            <a:srgbClr val="FF0000"/>
                          </a:solidFill>
                          <a:effectLst/>
                          <a:latin typeface="Segoe UI"/>
                          <a:ea typeface="Times New Roman" panose="02020603050405020304" pitchFamily="18" charset="0"/>
                          <a:cs typeface="Segoe UI"/>
                        </a:rPr>
                        <a:t>(ABC </a:t>
                      </a:r>
                      <a:r>
                        <a:rPr lang="en-US" sz="1400">
                          <a:solidFill>
                            <a:srgbClr val="FF0000"/>
                          </a:solidFill>
                          <a:latin typeface="Segoe UI"/>
                          <a:ea typeface="Times New Roman" panose="02020603050405020304" pitchFamily="18" charset="0"/>
                          <a:cs typeface="Segoe UI"/>
                        </a:rPr>
                        <a:t>Company’s) </a:t>
                      </a:r>
                      <a:r>
                        <a:rPr lang="en-US" sz="1400">
                          <a:effectLst/>
                          <a:latin typeface="Segoe UI"/>
                          <a:ea typeface="Times New Roman" panose="02020603050405020304" pitchFamily="18" charset="0"/>
                          <a:cs typeface="Segoe UI"/>
                        </a:rPr>
                        <a:t>objectives. If a third party doesn’t have a shared understanding of our objectives, this can lead to poor services and performance. </a:t>
                      </a:r>
                      <a:endParaRPr lang="en-US" sz="1400">
                        <a:effectLst/>
                        <a:latin typeface="Segoe UI" panose="020B0502040204020203" pitchFamily="34" charset="0"/>
                        <a:ea typeface="Times New Roman" panose="02020603050405020304" pitchFamily="18" charset="0"/>
                        <a:cs typeface="Segoe UI" panose="020B0502040204020203" pitchFamily="34" charset="0"/>
                      </a:endParaRPr>
                    </a:p>
                    <a:p>
                      <a:endParaRPr lang="en-US" sz="1400"/>
                    </a:p>
                  </a:txBody>
                  <a:tcPr marT="91440" marB="91440" anchor="ctr">
                    <a:solidFill>
                      <a:srgbClr val="6666D2">
                        <a:alpha val="5000"/>
                      </a:srgbClr>
                    </a:solidFill>
                  </a:tcPr>
                </a:tc>
                <a:extLst>
                  <a:ext uri="{0D108BD9-81ED-4DB2-BD59-A6C34878D82A}">
                    <a16:rowId xmlns:a16="http://schemas.microsoft.com/office/drawing/2014/main" val="40294407"/>
                  </a:ext>
                </a:extLst>
              </a:tr>
              <a:tr h="723369">
                <a:tc>
                  <a:txBody>
                    <a:bodyPr/>
                    <a:lstStyle/>
                    <a:p>
                      <a:r>
                        <a:rPr lang="en-US" sz="1400" b="1" dirty="0">
                          <a:solidFill>
                            <a:srgbClr val="041C5A"/>
                          </a:solidFill>
                          <a:effectLst/>
                          <a:latin typeface="Segoe UI" panose="020B0502040204020203" pitchFamily="34" charset="0"/>
                          <a:ea typeface="Times New Roman" panose="02020603050405020304" pitchFamily="18" charset="0"/>
                          <a:cs typeface="Segoe UI" panose="020B0502040204020203" pitchFamily="34" charset="0"/>
                        </a:rPr>
                        <a:t>Financial and credit risk </a:t>
                      </a:r>
                      <a:endParaRPr lang="en-US" sz="1400" dirty="0">
                        <a:solidFill>
                          <a:srgbClr val="041C5A"/>
                        </a:solidFill>
                      </a:endParaRPr>
                    </a:p>
                  </a:txBody>
                  <a:tcPr marT="91440" marB="91440" anchor="ctr">
                    <a:solidFill>
                      <a:srgbClr val="6666D2">
                        <a:alpha val="20000"/>
                      </a:srgbClr>
                    </a:solidFill>
                  </a:tcPr>
                </a:tc>
                <a:tc>
                  <a:txBody>
                    <a:bodyPr/>
                    <a:lstStyle/>
                    <a:p>
                      <a:r>
                        <a:rPr lang="en-US" sz="1400" dirty="0">
                          <a:effectLst/>
                          <a:latin typeface="Segoe UI" panose="020B0502040204020203" pitchFamily="34" charset="0"/>
                          <a:ea typeface="Times New Roman" panose="02020603050405020304" pitchFamily="18" charset="0"/>
                          <a:cs typeface="Segoe UI" panose="020B0502040204020203" pitchFamily="34" charset="0"/>
                        </a:rPr>
                        <a:t>A third party has poor financial health and is unable to retain qualified staff, invest in effective technology and programs, and provide quality products and services. As a result, the third party is unable to meet expectations or may even go out of business altogether.</a:t>
                      </a:r>
                      <a:endParaRPr lang="en-US" sz="1400" dirty="0"/>
                    </a:p>
                  </a:txBody>
                  <a:tcPr marT="91440" marB="91440" anchor="ctr">
                    <a:solidFill>
                      <a:srgbClr val="6666D2">
                        <a:alpha val="5000"/>
                      </a:srgbClr>
                    </a:solidFill>
                  </a:tcPr>
                </a:tc>
                <a:extLst>
                  <a:ext uri="{0D108BD9-81ED-4DB2-BD59-A6C34878D82A}">
                    <a16:rowId xmlns:a16="http://schemas.microsoft.com/office/drawing/2014/main" val="2981777339"/>
                  </a:ext>
                </a:extLst>
              </a:tr>
            </a:tbl>
          </a:graphicData>
        </a:graphic>
      </p:graphicFrame>
      <p:sp>
        <p:nvSpPr>
          <p:cNvPr id="9" name="TextBox 8">
            <a:extLst>
              <a:ext uri="{FF2B5EF4-FFF2-40B4-BE49-F238E27FC236}">
                <a16:creationId xmlns:a16="http://schemas.microsoft.com/office/drawing/2014/main" id="{9975BDF3-2277-A408-267E-161BE717E3A6}"/>
              </a:ext>
            </a:extLst>
          </p:cNvPr>
          <p:cNvSpPr txBox="1"/>
          <p:nvPr/>
        </p:nvSpPr>
        <p:spPr>
          <a:xfrm>
            <a:off x="187804" y="1332943"/>
            <a:ext cx="11816390" cy="523220"/>
          </a:xfrm>
          <a:prstGeom prst="rect">
            <a:avLst/>
          </a:prstGeom>
          <a:noFill/>
        </p:spPr>
        <p:txBody>
          <a:bodyPr wrap="square">
            <a:spAutoFit/>
          </a:bodyPr>
          <a:lstStyle/>
          <a:p>
            <a:r>
              <a:rPr lang="en-US" sz="1400">
                <a:solidFill>
                  <a:srgbClr val="FF0000"/>
                </a:solidFill>
                <a:effectLst/>
                <a:latin typeface="Segoe UI" panose="020B0502040204020203" pitchFamily="34" charset="0"/>
                <a:ea typeface="Times New Roman" panose="02020603050405020304" pitchFamily="18" charset="0"/>
                <a:cs typeface="Segoe UI" panose="020B0502040204020203" pitchFamily="34" charset="0"/>
              </a:rPr>
              <a:t>(ABC Company) </a:t>
            </a:r>
            <a:r>
              <a:rPr lang="en-US" sz="1400">
                <a:effectLst/>
                <a:latin typeface="Segoe UI" panose="020B0502040204020203" pitchFamily="34" charset="0"/>
                <a:ea typeface="Times New Roman" panose="02020603050405020304" pitchFamily="18" charset="0"/>
                <a:cs typeface="Segoe UI" panose="020B0502040204020203" pitchFamily="34" charset="0"/>
              </a:rPr>
              <a:t>faces many risks from third-party relationships</a:t>
            </a:r>
            <a:r>
              <a:rPr lang="en-US" sz="1400">
                <a:latin typeface="Segoe UI" panose="020B0502040204020203" pitchFamily="34" charset="0"/>
                <a:ea typeface="Times New Roman" panose="02020603050405020304" pitchFamily="18" charset="0"/>
                <a:cs typeface="Segoe UI" panose="020B0502040204020203" pitchFamily="34" charset="0"/>
              </a:rPr>
              <a:t>. Some of these risks can overlap, but it’s important to identify and assess each risk individually. </a:t>
            </a:r>
            <a:endParaRPr lang="en-US" sz="1400"/>
          </a:p>
        </p:txBody>
      </p:sp>
      <p:sp>
        <p:nvSpPr>
          <p:cNvPr id="2" name="Slide Number Placeholder 1">
            <a:extLst>
              <a:ext uri="{FF2B5EF4-FFF2-40B4-BE49-F238E27FC236}">
                <a16:creationId xmlns:a16="http://schemas.microsoft.com/office/drawing/2014/main" id="{111B4FE6-2939-455F-C30C-1817497CE347}"/>
              </a:ext>
            </a:extLst>
          </p:cNvPr>
          <p:cNvSpPr>
            <a:spLocks noGrp="1"/>
          </p:cNvSpPr>
          <p:nvPr>
            <p:ph type="sldNum" sz="quarter" idx="12"/>
          </p:nvPr>
        </p:nvSpPr>
        <p:spPr/>
        <p:txBody>
          <a:bodyPr/>
          <a:lstStyle/>
          <a:p>
            <a:fld id="{BE42C48A-6ED1-1844-AB48-A670D08148BE}" type="slidenum">
              <a:rPr lang="en-US" smtClean="0"/>
              <a:t>6</a:t>
            </a:fld>
            <a:endParaRPr lang="en-US" dirty="0"/>
          </a:p>
        </p:txBody>
      </p:sp>
    </p:spTree>
    <p:extLst>
      <p:ext uri="{BB962C8B-B14F-4D97-AF65-F5344CB8AC3E}">
        <p14:creationId xmlns:p14="http://schemas.microsoft.com/office/powerpoint/2010/main" val="184797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B46CE7-F0B4-340F-9074-90A4D83A2B5B}"/>
            </a:ext>
          </a:extLst>
        </p:cNvPr>
        <p:cNvGrpSpPr/>
        <p:nvPr/>
      </p:nvGrpSpPr>
      <p:grpSpPr>
        <a:xfrm>
          <a:off x="0" y="0"/>
          <a:ext cx="0" cy="0"/>
          <a:chOff x="0" y="0"/>
          <a:chExt cx="0" cy="0"/>
        </a:xfrm>
      </p:grpSpPr>
      <p:sp>
        <p:nvSpPr>
          <p:cNvPr id="5" name="Rectangle 4">
            <a:extLst>
              <a:ext uri="{FF2B5EF4-FFF2-40B4-BE49-F238E27FC236}">
                <a16:creationId xmlns:a16="http://schemas.microsoft.com/office/drawing/2014/main" id="{4A4CCE01-CD15-F2F8-56FA-D91840F39685}"/>
              </a:ext>
            </a:extLst>
          </p:cNvPr>
          <p:cNvSpPr/>
          <p:nvPr/>
        </p:nvSpPr>
        <p:spPr>
          <a:xfrm>
            <a:off x="0" y="0"/>
            <a:ext cx="12192000" cy="1138432"/>
          </a:xfrm>
          <a:prstGeom prst="rect">
            <a:avLst/>
          </a:prstGeom>
          <a:solidFill>
            <a:srgbClr val="031C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panose="020B0604020202020204" pitchFamily="34" charset="0"/>
            </a:endParaRPr>
          </a:p>
        </p:txBody>
      </p:sp>
      <p:sp>
        <p:nvSpPr>
          <p:cNvPr id="3" name="TextBox 2">
            <a:extLst>
              <a:ext uri="{FF2B5EF4-FFF2-40B4-BE49-F238E27FC236}">
                <a16:creationId xmlns:a16="http://schemas.microsoft.com/office/drawing/2014/main" id="{98FAE79F-8D84-44DB-EBFE-869DF692CC44}"/>
              </a:ext>
            </a:extLst>
          </p:cNvPr>
          <p:cNvSpPr txBox="1"/>
          <p:nvPr/>
        </p:nvSpPr>
        <p:spPr>
          <a:xfrm>
            <a:off x="569373" y="307606"/>
            <a:ext cx="6024114" cy="523220"/>
          </a:xfrm>
          <a:prstGeom prst="rect">
            <a:avLst/>
          </a:prstGeom>
          <a:noFill/>
        </p:spPr>
        <p:txBody>
          <a:bodyPr wrap="square" rtlCol="0">
            <a:spAutoFit/>
          </a:bodyPr>
          <a:lstStyle/>
          <a:p>
            <a:r>
              <a:rPr lang="en-US" sz="2800" b="1" dirty="0">
                <a:solidFill>
                  <a:schemeClr val="bg1"/>
                </a:solidFill>
                <a:latin typeface="Segoe UI" panose="020B0502040204020203" pitchFamily="34" charset="0"/>
                <a:cs typeface="Segoe UI" panose="020B0502040204020203" pitchFamily="34" charset="0"/>
              </a:rPr>
              <a:t>Regulatory Requirements Example</a:t>
            </a:r>
          </a:p>
        </p:txBody>
      </p:sp>
      <p:sp>
        <p:nvSpPr>
          <p:cNvPr id="4" name="TextBox 3">
            <a:extLst>
              <a:ext uri="{FF2B5EF4-FFF2-40B4-BE49-F238E27FC236}">
                <a16:creationId xmlns:a16="http://schemas.microsoft.com/office/drawing/2014/main" id="{201CCDC4-73D3-A888-A210-34CEDFC15E98}"/>
              </a:ext>
            </a:extLst>
          </p:cNvPr>
          <p:cNvSpPr txBox="1"/>
          <p:nvPr/>
        </p:nvSpPr>
        <p:spPr>
          <a:xfrm>
            <a:off x="427858" y="1805869"/>
            <a:ext cx="11509444" cy="584775"/>
          </a:xfrm>
          <a:prstGeom prst="rect">
            <a:avLst/>
          </a:prstGeom>
          <a:noFill/>
        </p:spPr>
        <p:txBody>
          <a:bodyPr wrap="square">
            <a:spAutoFit/>
          </a:bodyPr>
          <a:lstStyle/>
          <a:p>
            <a:pPr marL="0" marR="0" lvl="0" indent="0" fontAlgn="base">
              <a:spcBef>
                <a:spcPts val="0"/>
              </a:spcBef>
              <a:spcAft>
                <a:spcPts val="0"/>
              </a:spcAft>
              <a:buNone/>
            </a:pPr>
            <a:r>
              <a:rPr lang="en-US" sz="1600" dirty="0">
                <a:solidFill>
                  <a:srgbClr val="FF0000"/>
                </a:solidFill>
                <a:effectLst/>
                <a:latin typeface="Segoe UI" panose="020B0502040204020203" pitchFamily="34" charset="0"/>
                <a:ea typeface="Times New Roman" panose="02020603050405020304" pitchFamily="18" charset="0"/>
                <a:cs typeface="Segoe UI" panose="020B0502040204020203" pitchFamily="34" charset="0"/>
              </a:rPr>
              <a:t>(ABC Company) </a:t>
            </a:r>
            <a:r>
              <a:rPr lang="en-US" sz="1600" dirty="0">
                <a:effectLst/>
                <a:latin typeface="Segoe UI" panose="020B0502040204020203" pitchFamily="34" charset="0"/>
                <a:ea typeface="Times New Roman" panose="02020603050405020304" pitchFamily="18" charset="0"/>
                <a:cs typeface="Segoe UI" panose="020B0502040204020203" pitchFamily="34" charset="0"/>
              </a:rPr>
              <a:t>must follow several regulations that govern third-party relationships, and the products and services third parties provide. </a:t>
            </a:r>
          </a:p>
        </p:txBody>
      </p:sp>
      <p:graphicFrame>
        <p:nvGraphicFramePr>
          <p:cNvPr id="6" name="Table 5">
            <a:extLst>
              <a:ext uri="{FF2B5EF4-FFF2-40B4-BE49-F238E27FC236}">
                <a16:creationId xmlns:a16="http://schemas.microsoft.com/office/drawing/2014/main" id="{9EEA503A-1CE4-0B69-2894-BB706D825240}"/>
              </a:ext>
            </a:extLst>
          </p:cNvPr>
          <p:cNvGraphicFramePr>
            <a:graphicFrameLocks noGrp="1"/>
          </p:cNvGraphicFramePr>
          <p:nvPr>
            <p:extLst>
              <p:ext uri="{D42A27DB-BD31-4B8C-83A1-F6EECF244321}">
                <p14:modId xmlns:p14="http://schemas.microsoft.com/office/powerpoint/2010/main" val="4193248015"/>
              </p:ext>
            </p:extLst>
          </p:nvPr>
        </p:nvGraphicFramePr>
        <p:xfrm>
          <a:off x="263046" y="2757458"/>
          <a:ext cx="11674256" cy="3692919"/>
        </p:xfrm>
        <a:graphic>
          <a:graphicData uri="http://schemas.openxmlformats.org/drawingml/2006/table">
            <a:tbl>
              <a:tblPr firstRow="1" bandRow="1">
                <a:tableStyleId>{5C22544A-7EE6-4342-B048-85BDC9FD1C3A}</a:tableStyleId>
              </a:tblPr>
              <a:tblGrid>
                <a:gridCol w="2918564">
                  <a:extLst>
                    <a:ext uri="{9D8B030D-6E8A-4147-A177-3AD203B41FA5}">
                      <a16:colId xmlns:a16="http://schemas.microsoft.com/office/drawing/2014/main" val="3860363915"/>
                    </a:ext>
                  </a:extLst>
                </a:gridCol>
                <a:gridCol w="2918564">
                  <a:extLst>
                    <a:ext uri="{9D8B030D-6E8A-4147-A177-3AD203B41FA5}">
                      <a16:colId xmlns:a16="http://schemas.microsoft.com/office/drawing/2014/main" val="3771522163"/>
                    </a:ext>
                  </a:extLst>
                </a:gridCol>
                <a:gridCol w="2918564">
                  <a:extLst>
                    <a:ext uri="{9D8B030D-6E8A-4147-A177-3AD203B41FA5}">
                      <a16:colId xmlns:a16="http://schemas.microsoft.com/office/drawing/2014/main" val="1167864241"/>
                    </a:ext>
                  </a:extLst>
                </a:gridCol>
                <a:gridCol w="2918564">
                  <a:extLst>
                    <a:ext uri="{9D8B030D-6E8A-4147-A177-3AD203B41FA5}">
                      <a16:colId xmlns:a16="http://schemas.microsoft.com/office/drawing/2014/main" val="726020865"/>
                    </a:ext>
                  </a:extLst>
                </a:gridCol>
              </a:tblGrid>
              <a:tr h="7208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rgbClr val="041C5A"/>
                          </a:solidFill>
                          <a:latin typeface="Segoe UI" panose="020B0502040204020203" pitchFamily="34" charset="0"/>
                          <a:cs typeface="Segoe UI" panose="020B0502040204020203" pitchFamily="34" charset="0"/>
                        </a:rPr>
                        <a:t>Example Regulation #1</a:t>
                      </a:r>
                    </a:p>
                  </a:txBody>
                  <a:tcPr anchor="ctr">
                    <a:solidFill>
                      <a:srgbClr val="6666D2">
                        <a:alpha val="2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rgbClr val="041C5A"/>
                          </a:solidFill>
                          <a:latin typeface="Segoe UI" panose="020B0502040204020203" pitchFamily="34" charset="0"/>
                          <a:cs typeface="Segoe UI" panose="020B0502040204020203" pitchFamily="34" charset="0"/>
                        </a:rPr>
                        <a:t>Example Regulation #2</a:t>
                      </a:r>
                    </a:p>
                  </a:txBody>
                  <a:tcPr anchor="ctr">
                    <a:solidFill>
                      <a:srgbClr val="6666D2">
                        <a:alpha val="2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rgbClr val="041C5A"/>
                          </a:solidFill>
                          <a:latin typeface="Segoe UI" panose="020B0502040204020203" pitchFamily="34" charset="0"/>
                          <a:cs typeface="Segoe UI" panose="020B0502040204020203" pitchFamily="34" charset="0"/>
                        </a:rPr>
                        <a:t>Example Regulation #3</a:t>
                      </a:r>
                    </a:p>
                  </a:txBody>
                  <a:tcPr anchor="ctr">
                    <a:solidFill>
                      <a:srgbClr val="6666D2">
                        <a:alpha val="2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a:solidFill>
                            <a:srgbClr val="041C5A"/>
                          </a:solidFill>
                          <a:latin typeface="Segoe UI" panose="020B0502040204020203" pitchFamily="34" charset="0"/>
                          <a:cs typeface="Segoe UI" panose="020B0502040204020203" pitchFamily="34" charset="0"/>
                        </a:rPr>
                        <a:t>Example Regulation #4</a:t>
                      </a:r>
                    </a:p>
                  </a:txBody>
                  <a:tcPr anchor="ctr">
                    <a:solidFill>
                      <a:srgbClr val="6666D2">
                        <a:alpha val="20000"/>
                      </a:srgbClr>
                    </a:solidFill>
                  </a:tcPr>
                </a:tc>
                <a:extLst>
                  <a:ext uri="{0D108BD9-81ED-4DB2-BD59-A6C34878D82A}">
                    <a16:rowId xmlns:a16="http://schemas.microsoft.com/office/drawing/2014/main" val="1565890266"/>
                  </a:ext>
                </a:extLst>
              </a:tr>
              <a:tr h="2972090">
                <a:tc>
                  <a:txBody>
                    <a:bodyPr/>
                    <a:lstStyle/>
                    <a:p>
                      <a:pPr marL="285750" indent="-285750">
                        <a:spcBef>
                          <a:spcPts val="1200"/>
                        </a:spcBef>
                        <a:buFont typeface="Arial" panose="020B0604020202020204" pitchFamily="34" charset="0"/>
                        <a:buChar char="•"/>
                      </a:pPr>
                      <a:r>
                        <a:rPr lang="en-US" dirty="0">
                          <a:solidFill>
                            <a:schemeClr val="tx1"/>
                          </a:solidFill>
                          <a:latin typeface="Segoe UI" panose="020B0502040204020203" pitchFamily="34" charset="0"/>
                          <a:cs typeface="Segoe UI" panose="020B0502040204020203" pitchFamily="34" charset="0"/>
                        </a:rPr>
                        <a:t>Brief summary requirement #1</a:t>
                      </a:r>
                    </a:p>
                    <a:p>
                      <a:pPr marL="285750" indent="-285750">
                        <a:spcBef>
                          <a:spcPts val="1200"/>
                        </a:spcBef>
                        <a:buFont typeface="Arial" panose="020B0604020202020204" pitchFamily="34" charset="0"/>
                        <a:buChar char="•"/>
                      </a:pPr>
                      <a:r>
                        <a:rPr lang="en-US" dirty="0">
                          <a:solidFill>
                            <a:schemeClr val="tx1"/>
                          </a:solidFill>
                          <a:latin typeface="Segoe UI" panose="020B0502040204020203" pitchFamily="34" charset="0"/>
                          <a:cs typeface="Segoe UI" panose="020B0502040204020203" pitchFamily="34" charset="0"/>
                        </a:rPr>
                        <a:t>Brief summary requirement #2</a:t>
                      </a:r>
                    </a:p>
                    <a:p>
                      <a:pPr marL="285750" indent="-285750">
                        <a:spcBef>
                          <a:spcPts val="1200"/>
                        </a:spcBef>
                        <a:buFont typeface="Arial" panose="020B0604020202020204" pitchFamily="34" charset="0"/>
                        <a:buChar char="•"/>
                      </a:pPr>
                      <a:r>
                        <a:rPr lang="en-US" dirty="0">
                          <a:solidFill>
                            <a:schemeClr val="tx1"/>
                          </a:solidFill>
                          <a:latin typeface="Segoe UI" panose="020B0502040204020203" pitchFamily="34" charset="0"/>
                          <a:cs typeface="Segoe UI" panose="020B0502040204020203" pitchFamily="34" charset="0"/>
                        </a:rPr>
                        <a:t>Brief summary requirement #3</a:t>
                      </a:r>
                    </a:p>
                  </a:txBody>
                  <a:tcPr anchor="ctr">
                    <a:solidFill>
                      <a:srgbClr val="6666D2">
                        <a:alpha val="5000"/>
                      </a:srgbClr>
                    </a:solidFill>
                  </a:tcPr>
                </a:tc>
                <a:tc>
                  <a:txBody>
                    <a:bodyPr/>
                    <a:lstStyle/>
                    <a:p>
                      <a:pPr marL="285750" indent="-285750">
                        <a:spcBef>
                          <a:spcPts val="1200"/>
                        </a:spcBef>
                        <a:buFont typeface="Arial" panose="020B0604020202020204" pitchFamily="34" charset="0"/>
                        <a:buChar char="•"/>
                      </a:pPr>
                      <a:r>
                        <a:rPr lang="en-US" dirty="0">
                          <a:solidFill>
                            <a:schemeClr val="tx1"/>
                          </a:solidFill>
                          <a:latin typeface="Segoe UI" panose="020B0502040204020203" pitchFamily="34" charset="0"/>
                          <a:cs typeface="Segoe UI" panose="020B0502040204020203" pitchFamily="34" charset="0"/>
                        </a:rPr>
                        <a:t>Brief summary requirement #1</a:t>
                      </a:r>
                    </a:p>
                    <a:p>
                      <a:pPr marL="285750" indent="-285750">
                        <a:spcBef>
                          <a:spcPts val="1200"/>
                        </a:spcBef>
                        <a:buFont typeface="Arial" panose="020B0604020202020204" pitchFamily="34" charset="0"/>
                        <a:buChar char="•"/>
                      </a:pPr>
                      <a:r>
                        <a:rPr lang="en-US" dirty="0">
                          <a:solidFill>
                            <a:schemeClr val="tx1"/>
                          </a:solidFill>
                          <a:latin typeface="Segoe UI" panose="020B0502040204020203" pitchFamily="34" charset="0"/>
                          <a:cs typeface="Segoe UI" panose="020B0502040204020203" pitchFamily="34" charset="0"/>
                        </a:rPr>
                        <a:t>Brief summary requirement #2</a:t>
                      </a:r>
                    </a:p>
                    <a:p>
                      <a:pPr marL="285750" indent="-285750">
                        <a:spcBef>
                          <a:spcPts val="1200"/>
                        </a:spcBef>
                        <a:buFont typeface="Arial" panose="020B0604020202020204" pitchFamily="34" charset="0"/>
                        <a:buChar char="•"/>
                      </a:pPr>
                      <a:r>
                        <a:rPr lang="en-US" dirty="0">
                          <a:solidFill>
                            <a:schemeClr val="tx1"/>
                          </a:solidFill>
                          <a:latin typeface="Segoe UI" panose="020B0502040204020203" pitchFamily="34" charset="0"/>
                          <a:cs typeface="Segoe UI" panose="020B0502040204020203" pitchFamily="34" charset="0"/>
                        </a:rPr>
                        <a:t>Brief summary requirement #3</a:t>
                      </a:r>
                    </a:p>
                  </a:txBody>
                  <a:tcPr anchor="ctr">
                    <a:solidFill>
                      <a:srgbClr val="6666D2">
                        <a:alpha val="5000"/>
                      </a:srgbClr>
                    </a:solidFill>
                  </a:tcPr>
                </a:tc>
                <a:tc>
                  <a:txBody>
                    <a:bodyPr/>
                    <a:lstStyle/>
                    <a:p>
                      <a:pPr marL="285750" indent="-285750">
                        <a:spcBef>
                          <a:spcPts val="1200"/>
                        </a:spcBef>
                        <a:buFont typeface="Arial" panose="020B0604020202020204" pitchFamily="34" charset="0"/>
                        <a:buChar char="•"/>
                      </a:pPr>
                      <a:r>
                        <a:rPr lang="en-US" dirty="0">
                          <a:solidFill>
                            <a:schemeClr val="tx1"/>
                          </a:solidFill>
                          <a:latin typeface="Segoe UI" panose="020B0502040204020203" pitchFamily="34" charset="0"/>
                          <a:cs typeface="Segoe UI" panose="020B0502040204020203" pitchFamily="34" charset="0"/>
                        </a:rPr>
                        <a:t>Brief summary requirement #1</a:t>
                      </a:r>
                    </a:p>
                    <a:p>
                      <a:pPr marL="285750" indent="-285750">
                        <a:spcBef>
                          <a:spcPts val="1200"/>
                        </a:spcBef>
                        <a:buFont typeface="Arial" panose="020B0604020202020204" pitchFamily="34" charset="0"/>
                        <a:buChar char="•"/>
                      </a:pPr>
                      <a:r>
                        <a:rPr lang="en-US" dirty="0">
                          <a:solidFill>
                            <a:schemeClr val="tx1"/>
                          </a:solidFill>
                          <a:latin typeface="Segoe UI" panose="020B0502040204020203" pitchFamily="34" charset="0"/>
                          <a:cs typeface="Segoe UI" panose="020B0502040204020203" pitchFamily="34" charset="0"/>
                        </a:rPr>
                        <a:t>Brief summary requirement #2</a:t>
                      </a:r>
                    </a:p>
                    <a:p>
                      <a:pPr marL="285750" indent="-285750">
                        <a:spcBef>
                          <a:spcPts val="1200"/>
                        </a:spcBef>
                        <a:buFont typeface="Arial" panose="020B0604020202020204" pitchFamily="34" charset="0"/>
                        <a:buChar char="•"/>
                      </a:pPr>
                      <a:r>
                        <a:rPr lang="en-US" dirty="0">
                          <a:solidFill>
                            <a:schemeClr val="tx1"/>
                          </a:solidFill>
                          <a:latin typeface="Segoe UI" panose="020B0502040204020203" pitchFamily="34" charset="0"/>
                          <a:cs typeface="Segoe UI" panose="020B0502040204020203" pitchFamily="34" charset="0"/>
                        </a:rPr>
                        <a:t>Brief summary requirement #3</a:t>
                      </a:r>
                    </a:p>
                  </a:txBody>
                  <a:tcPr anchor="ctr">
                    <a:solidFill>
                      <a:srgbClr val="6666D2">
                        <a:alpha val="5000"/>
                      </a:srgbClr>
                    </a:solidFill>
                  </a:tcPr>
                </a:tc>
                <a:tc>
                  <a:txBody>
                    <a:bodyPr/>
                    <a:lstStyle/>
                    <a:p>
                      <a:pPr marL="285750" indent="-285750">
                        <a:spcBef>
                          <a:spcPts val="1200"/>
                        </a:spcBef>
                        <a:buFont typeface="Arial" panose="020B0604020202020204" pitchFamily="34" charset="0"/>
                        <a:buChar char="•"/>
                      </a:pPr>
                      <a:r>
                        <a:rPr lang="en-US" dirty="0">
                          <a:solidFill>
                            <a:schemeClr val="tx1"/>
                          </a:solidFill>
                          <a:latin typeface="Segoe UI" panose="020B0502040204020203" pitchFamily="34" charset="0"/>
                          <a:cs typeface="Segoe UI" panose="020B0502040204020203" pitchFamily="34" charset="0"/>
                        </a:rPr>
                        <a:t>Brief summary requirement #1</a:t>
                      </a:r>
                    </a:p>
                    <a:p>
                      <a:pPr marL="285750" indent="-285750">
                        <a:spcBef>
                          <a:spcPts val="1200"/>
                        </a:spcBef>
                        <a:buFont typeface="Arial" panose="020B0604020202020204" pitchFamily="34" charset="0"/>
                        <a:buChar char="•"/>
                      </a:pPr>
                      <a:r>
                        <a:rPr lang="en-US" dirty="0">
                          <a:solidFill>
                            <a:schemeClr val="tx1"/>
                          </a:solidFill>
                          <a:latin typeface="Segoe UI" panose="020B0502040204020203" pitchFamily="34" charset="0"/>
                          <a:cs typeface="Segoe UI" panose="020B0502040204020203" pitchFamily="34" charset="0"/>
                        </a:rPr>
                        <a:t>Brief summary requirement #2</a:t>
                      </a:r>
                    </a:p>
                    <a:p>
                      <a:pPr marL="285750" indent="-285750">
                        <a:spcBef>
                          <a:spcPts val="1200"/>
                        </a:spcBef>
                        <a:buFont typeface="Arial" panose="020B0604020202020204" pitchFamily="34" charset="0"/>
                        <a:buChar char="•"/>
                      </a:pPr>
                      <a:r>
                        <a:rPr lang="en-US" dirty="0">
                          <a:solidFill>
                            <a:schemeClr val="tx1"/>
                          </a:solidFill>
                          <a:latin typeface="Segoe UI" panose="020B0502040204020203" pitchFamily="34" charset="0"/>
                          <a:cs typeface="Segoe UI" panose="020B0502040204020203" pitchFamily="34" charset="0"/>
                        </a:rPr>
                        <a:t>Brief summary requirement #3</a:t>
                      </a:r>
                    </a:p>
                  </a:txBody>
                  <a:tcPr anchor="ctr">
                    <a:solidFill>
                      <a:srgbClr val="6666D2">
                        <a:alpha val="5000"/>
                      </a:srgbClr>
                    </a:solidFill>
                  </a:tcPr>
                </a:tc>
                <a:extLst>
                  <a:ext uri="{0D108BD9-81ED-4DB2-BD59-A6C34878D82A}">
                    <a16:rowId xmlns:a16="http://schemas.microsoft.com/office/drawing/2014/main" val="142135832"/>
                  </a:ext>
                </a:extLst>
              </a:tr>
            </a:tbl>
          </a:graphicData>
        </a:graphic>
      </p:graphicFrame>
      <p:sp>
        <p:nvSpPr>
          <p:cNvPr id="2" name="Slide Number Placeholder 1">
            <a:extLst>
              <a:ext uri="{FF2B5EF4-FFF2-40B4-BE49-F238E27FC236}">
                <a16:creationId xmlns:a16="http://schemas.microsoft.com/office/drawing/2014/main" id="{17D3EA30-9E4B-F1B1-E13E-F64F2EAAB423}"/>
              </a:ext>
            </a:extLst>
          </p:cNvPr>
          <p:cNvSpPr>
            <a:spLocks noGrp="1"/>
          </p:cNvSpPr>
          <p:nvPr>
            <p:ph type="sldNum" sz="quarter" idx="12"/>
          </p:nvPr>
        </p:nvSpPr>
        <p:spPr/>
        <p:txBody>
          <a:bodyPr/>
          <a:lstStyle/>
          <a:p>
            <a:fld id="{BE42C48A-6ED1-1844-AB48-A670D08148BE}" type="slidenum">
              <a:rPr lang="en-US" smtClean="0"/>
              <a:t>7</a:t>
            </a:fld>
            <a:endParaRPr lang="en-US" dirty="0"/>
          </a:p>
        </p:txBody>
      </p:sp>
    </p:spTree>
    <p:extLst>
      <p:ext uri="{BB962C8B-B14F-4D97-AF65-F5344CB8AC3E}">
        <p14:creationId xmlns:p14="http://schemas.microsoft.com/office/powerpoint/2010/main" val="1211219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B3609C5-EC94-D8E4-E09C-C305DCD1CC6C}"/>
              </a:ext>
            </a:extLst>
          </p:cNvPr>
          <p:cNvSpPr/>
          <p:nvPr/>
        </p:nvSpPr>
        <p:spPr>
          <a:xfrm>
            <a:off x="0" y="0"/>
            <a:ext cx="12192000" cy="1138432"/>
          </a:xfrm>
          <a:prstGeom prst="rect">
            <a:avLst/>
          </a:prstGeom>
          <a:solidFill>
            <a:srgbClr val="031C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panose="020B0604020202020204" pitchFamily="34" charset="0"/>
            </a:endParaRPr>
          </a:p>
        </p:txBody>
      </p:sp>
      <p:sp>
        <p:nvSpPr>
          <p:cNvPr id="3" name="TextBox 2">
            <a:extLst>
              <a:ext uri="{FF2B5EF4-FFF2-40B4-BE49-F238E27FC236}">
                <a16:creationId xmlns:a16="http://schemas.microsoft.com/office/drawing/2014/main" id="{BB23807A-4A34-A544-9677-E6F4774A48EF}"/>
              </a:ext>
            </a:extLst>
          </p:cNvPr>
          <p:cNvSpPr txBox="1"/>
          <p:nvPr/>
        </p:nvSpPr>
        <p:spPr>
          <a:xfrm>
            <a:off x="569210" y="307606"/>
            <a:ext cx="8938833" cy="523220"/>
          </a:xfrm>
          <a:prstGeom prst="rect">
            <a:avLst/>
          </a:prstGeom>
          <a:noFill/>
        </p:spPr>
        <p:txBody>
          <a:bodyPr wrap="square" rtlCol="0">
            <a:spAutoFit/>
          </a:bodyPr>
          <a:lstStyle/>
          <a:p>
            <a:r>
              <a:rPr lang="en-US" sz="2800" b="1" dirty="0">
                <a:solidFill>
                  <a:schemeClr val="bg1"/>
                </a:solidFill>
                <a:latin typeface="Segoe UI" panose="020B0502040204020203" pitchFamily="34" charset="0"/>
                <a:cs typeface="Segoe UI" panose="020B0502040204020203" pitchFamily="34" charset="0"/>
              </a:rPr>
              <a:t>Financial Value of Third-Party Risk Management</a:t>
            </a:r>
          </a:p>
        </p:txBody>
      </p:sp>
      <p:sp>
        <p:nvSpPr>
          <p:cNvPr id="5" name="Text Placeholder 3">
            <a:extLst>
              <a:ext uri="{FF2B5EF4-FFF2-40B4-BE49-F238E27FC236}">
                <a16:creationId xmlns:a16="http://schemas.microsoft.com/office/drawing/2014/main" id="{3B715657-BEED-729F-544E-7C9DA772F4D5}"/>
              </a:ext>
            </a:extLst>
          </p:cNvPr>
          <p:cNvSpPr txBox="1">
            <a:spLocks/>
          </p:cNvSpPr>
          <p:nvPr/>
        </p:nvSpPr>
        <p:spPr>
          <a:xfrm>
            <a:off x="569210" y="1446038"/>
            <a:ext cx="10719276" cy="5493812"/>
          </a:xfrm>
          <a:prstGeom prst="rect">
            <a:avLst/>
          </a:prstGeom>
        </p:spPr>
        <p:txBody>
          <a:bodyPr wrap="square" lIns="0" tIns="0" rIns="0" bIns="0" anchor="t">
            <a:spAutoFit/>
          </a:bodyPr>
          <a:lstStyle>
            <a:lvl1pPr marL="338630" indent="-338630" algn="l" defTabSz="451507" rtl="0" eaLnBrk="1" latinLnBrk="0" hangingPunct="1">
              <a:spcBef>
                <a:spcPct val="20000"/>
              </a:spcBef>
              <a:buFont typeface="Arial"/>
              <a:buChar char="•"/>
              <a:defRPr sz="3160" kern="1200">
                <a:solidFill>
                  <a:schemeClr val="tx1"/>
                </a:solidFill>
                <a:latin typeface="+mn-lt"/>
                <a:ea typeface="+mn-ea"/>
                <a:cs typeface="+mn-cs"/>
              </a:defRPr>
            </a:lvl1pPr>
            <a:lvl2pPr marL="733697" indent="-282191" algn="l" defTabSz="451507" rtl="0" eaLnBrk="1" latinLnBrk="0" hangingPunct="1">
              <a:spcBef>
                <a:spcPct val="20000"/>
              </a:spcBef>
              <a:buFont typeface="Arial"/>
              <a:buChar char="–"/>
              <a:defRPr sz="2764" kern="1200">
                <a:solidFill>
                  <a:schemeClr val="tx1"/>
                </a:solidFill>
                <a:latin typeface="+mn-lt"/>
                <a:ea typeface="+mn-ea"/>
                <a:cs typeface="+mn-cs"/>
              </a:defRPr>
            </a:lvl2pPr>
            <a:lvl3pPr marL="1128764" indent="-225753" algn="l" defTabSz="451507" rtl="0" eaLnBrk="1" latinLnBrk="0" hangingPunct="1">
              <a:spcBef>
                <a:spcPct val="20000"/>
              </a:spcBef>
              <a:buFont typeface="Arial"/>
              <a:buChar char="•"/>
              <a:defRPr sz="2371" kern="1200">
                <a:solidFill>
                  <a:schemeClr val="tx1"/>
                </a:solidFill>
                <a:latin typeface="+mn-lt"/>
                <a:ea typeface="+mn-ea"/>
                <a:cs typeface="+mn-cs"/>
              </a:defRPr>
            </a:lvl3pPr>
            <a:lvl4pPr marL="1580271" indent="-225753" algn="l" defTabSz="451507" rtl="0" eaLnBrk="1" latinLnBrk="0" hangingPunct="1">
              <a:spcBef>
                <a:spcPct val="20000"/>
              </a:spcBef>
              <a:buFont typeface="Arial"/>
              <a:buChar char="–"/>
              <a:defRPr sz="1976" kern="1200">
                <a:solidFill>
                  <a:schemeClr val="tx1"/>
                </a:solidFill>
                <a:latin typeface="+mn-lt"/>
                <a:ea typeface="+mn-ea"/>
                <a:cs typeface="+mn-cs"/>
              </a:defRPr>
            </a:lvl4pPr>
            <a:lvl5pPr marL="2031777" indent="-225753" algn="l" defTabSz="451507" rtl="0" eaLnBrk="1" latinLnBrk="0" hangingPunct="1">
              <a:spcBef>
                <a:spcPct val="20000"/>
              </a:spcBef>
              <a:buFont typeface="Arial"/>
              <a:buChar char="»"/>
              <a:defRPr sz="1976" kern="1200">
                <a:solidFill>
                  <a:schemeClr val="tx1"/>
                </a:solidFill>
                <a:latin typeface="+mn-lt"/>
                <a:ea typeface="+mn-ea"/>
                <a:cs typeface="+mn-cs"/>
              </a:defRPr>
            </a:lvl5pPr>
            <a:lvl6pPr marL="2483282" indent="-225753" algn="l" defTabSz="451507" rtl="0" eaLnBrk="1" latinLnBrk="0" hangingPunct="1">
              <a:spcBef>
                <a:spcPct val="20000"/>
              </a:spcBef>
              <a:buFont typeface="Arial"/>
              <a:buChar char="•"/>
              <a:defRPr sz="1976" kern="1200">
                <a:solidFill>
                  <a:schemeClr val="tx1"/>
                </a:solidFill>
                <a:latin typeface="+mn-lt"/>
                <a:ea typeface="+mn-ea"/>
                <a:cs typeface="+mn-cs"/>
              </a:defRPr>
            </a:lvl6pPr>
            <a:lvl7pPr marL="2934788" indent="-225753" algn="l" defTabSz="451507" rtl="0" eaLnBrk="1" latinLnBrk="0" hangingPunct="1">
              <a:spcBef>
                <a:spcPct val="20000"/>
              </a:spcBef>
              <a:buFont typeface="Arial"/>
              <a:buChar char="•"/>
              <a:defRPr sz="1976" kern="1200">
                <a:solidFill>
                  <a:schemeClr val="tx1"/>
                </a:solidFill>
                <a:latin typeface="+mn-lt"/>
                <a:ea typeface="+mn-ea"/>
                <a:cs typeface="+mn-cs"/>
              </a:defRPr>
            </a:lvl7pPr>
            <a:lvl8pPr marL="3386295" indent="-225753" algn="l" defTabSz="451507" rtl="0" eaLnBrk="1" latinLnBrk="0" hangingPunct="1">
              <a:spcBef>
                <a:spcPct val="20000"/>
              </a:spcBef>
              <a:buFont typeface="Arial"/>
              <a:buChar char="•"/>
              <a:defRPr sz="1976" kern="1200">
                <a:solidFill>
                  <a:schemeClr val="tx1"/>
                </a:solidFill>
                <a:latin typeface="+mn-lt"/>
                <a:ea typeface="+mn-ea"/>
                <a:cs typeface="+mn-cs"/>
              </a:defRPr>
            </a:lvl8pPr>
            <a:lvl9pPr marL="3837799" indent="-225753" algn="l" defTabSz="451507" rtl="0" eaLnBrk="1" latinLnBrk="0" hangingPunct="1">
              <a:spcBef>
                <a:spcPct val="20000"/>
              </a:spcBef>
              <a:buFont typeface="Arial"/>
              <a:buChar char="•"/>
              <a:defRPr sz="1976" kern="1200">
                <a:solidFill>
                  <a:schemeClr val="tx1"/>
                </a:solidFill>
                <a:latin typeface="+mn-lt"/>
                <a:ea typeface="+mn-ea"/>
                <a:cs typeface="+mn-cs"/>
              </a:defRPr>
            </a:lvl9pPr>
          </a:lstStyle>
          <a:p>
            <a:pPr marL="0" indent="0">
              <a:spcAft>
                <a:spcPts val="600"/>
              </a:spcAft>
              <a:buClr>
                <a:srgbClr val="22A887"/>
              </a:buClr>
              <a:buNone/>
            </a:pPr>
            <a:r>
              <a:rPr lang="en-US" sz="1800" b="1" dirty="0">
                <a:effectLst/>
                <a:latin typeface="Segoe UI" panose="020B0502040204020203" pitchFamily="34" charset="0"/>
                <a:ea typeface="Times New Roman" panose="02020603050405020304" pitchFamily="18" charset="0"/>
                <a:cs typeface="Segoe UI" panose="020B0502040204020203" pitchFamily="34" charset="0"/>
              </a:rPr>
              <a:t>Value of third-party risk management for Finance: </a:t>
            </a:r>
          </a:p>
          <a:p>
            <a:pPr marL="338455" indent="-338455" fontAlgn="base">
              <a:spcBef>
                <a:spcPts val="1200"/>
              </a:spcBef>
              <a:spcAft>
                <a:spcPts val="600"/>
              </a:spcAft>
            </a:pPr>
            <a:r>
              <a:rPr lang="en-US" sz="1400" b="1" dirty="0">
                <a:effectLst/>
                <a:latin typeface="Segoe UI"/>
                <a:ea typeface="Times New Roman" panose="02020603050405020304" pitchFamily="18" charset="0"/>
                <a:cs typeface="Segoe UI"/>
              </a:rPr>
              <a:t>Reduces the frequency and severity of loss </a:t>
            </a:r>
            <a:r>
              <a:rPr lang="en-US" sz="1400" b="1" dirty="0">
                <a:latin typeface="Segoe UI"/>
                <a:ea typeface="Times New Roman" panose="02020603050405020304" pitchFamily="18" charset="0"/>
                <a:cs typeface="Segoe UI"/>
              </a:rPr>
              <a:t>events</a:t>
            </a:r>
            <a:r>
              <a:rPr lang="en-US" sz="1400" b="1" dirty="0">
                <a:effectLst/>
                <a:latin typeface="Segoe UI"/>
                <a:ea typeface="Times New Roman" panose="02020603050405020304" pitchFamily="18" charset="0"/>
                <a:cs typeface="Segoe UI"/>
              </a:rPr>
              <a:t> or unplanned expenses such as:</a:t>
            </a:r>
          </a:p>
          <a:p>
            <a:pPr marL="733425" lvl="1" indent="-281940" fontAlgn="base">
              <a:spcBef>
                <a:spcPts val="0"/>
              </a:spcBef>
            </a:pPr>
            <a:r>
              <a:rPr lang="en-US" sz="1400" dirty="0">
                <a:latin typeface="Segoe UI" panose="020B0502040204020203" pitchFamily="34" charset="0"/>
                <a:ea typeface="Times New Roman" panose="02020603050405020304" pitchFamily="18" charset="0"/>
                <a:cs typeface="Segoe UI" panose="020B0502040204020203" pitchFamily="34" charset="0"/>
              </a:rPr>
              <a:t>Regulatory fines resulting from vendor noncompliance </a:t>
            </a:r>
          </a:p>
          <a:p>
            <a:pPr marL="733425" lvl="1" indent="-281940" fontAlgn="base">
              <a:spcBef>
                <a:spcPts val="0"/>
              </a:spcBef>
            </a:pPr>
            <a:r>
              <a:rPr lang="en-US" sz="1400" dirty="0">
                <a:effectLst/>
                <a:latin typeface="Segoe UI" panose="020B0502040204020203" pitchFamily="34" charset="0"/>
                <a:ea typeface="Times New Roman" panose="02020603050405020304" pitchFamily="18" charset="0"/>
                <a:cs typeface="Segoe UI" panose="020B0502040204020203" pitchFamily="34" charset="0"/>
              </a:rPr>
              <a:t>Legal fees</a:t>
            </a:r>
            <a:r>
              <a:rPr lang="en-US" sz="1400" dirty="0">
                <a:latin typeface="Segoe UI" panose="020B0502040204020203" pitchFamily="34" charset="0"/>
                <a:ea typeface="Times New Roman" panose="02020603050405020304" pitchFamily="18" charset="0"/>
                <a:cs typeface="Segoe UI" panose="020B0502040204020203" pitchFamily="34" charset="0"/>
              </a:rPr>
              <a:t> and</a:t>
            </a:r>
            <a:r>
              <a:rPr lang="en-US" sz="1400" dirty="0">
                <a:effectLst/>
                <a:latin typeface="Segoe UI" panose="020B0502040204020203" pitchFamily="34" charset="0"/>
                <a:ea typeface="Times New Roman" panose="02020603050405020304" pitchFamily="18" charset="0"/>
                <a:cs typeface="Segoe UI" panose="020B0502040204020203" pitchFamily="34" charset="0"/>
              </a:rPr>
              <a:t> litigation awards</a:t>
            </a:r>
          </a:p>
          <a:p>
            <a:pPr marL="733425" lvl="1" indent="-281940" fontAlgn="base">
              <a:spcBef>
                <a:spcPts val="0"/>
              </a:spcBef>
            </a:pPr>
            <a:r>
              <a:rPr lang="en-US" sz="1400" dirty="0">
                <a:effectLst/>
                <a:latin typeface="Segoe UI" panose="020B0502040204020203" pitchFamily="34" charset="0"/>
                <a:ea typeface="Times New Roman" panose="02020603050405020304" pitchFamily="18" charset="0"/>
                <a:cs typeface="Segoe UI" panose="020B0502040204020203" pitchFamily="34" charset="0"/>
              </a:rPr>
              <a:t>Expenses related to data br</a:t>
            </a:r>
            <a:r>
              <a:rPr lang="en-US" sz="1400" dirty="0">
                <a:latin typeface="Segoe UI" panose="020B0502040204020203" pitchFamily="34" charset="0"/>
                <a:ea typeface="Times New Roman" panose="02020603050405020304" pitchFamily="18" charset="0"/>
                <a:cs typeface="Segoe UI" panose="020B0502040204020203" pitchFamily="34" charset="0"/>
              </a:rPr>
              <a:t>eaches, including forensic investigations, legal services, customer outreach, legal disclosures, and credit monitoring</a:t>
            </a:r>
          </a:p>
          <a:p>
            <a:pPr marL="733425" lvl="1" indent="-281940" fontAlgn="base">
              <a:spcBef>
                <a:spcPts val="0"/>
              </a:spcBef>
            </a:pPr>
            <a:r>
              <a:rPr lang="en-US" sz="1400" dirty="0">
                <a:effectLst/>
                <a:latin typeface="Segoe UI" panose="020B0502040204020203" pitchFamily="34" charset="0"/>
                <a:ea typeface="Times New Roman" panose="02020603050405020304" pitchFamily="18" charset="0"/>
                <a:cs typeface="Segoe UI" panose="020B0502040204020203" pitchFamily="34" charset="0"/>
              </a:rPr>
              <a:t>Lost rev</a:t>
            </a:r>
            <a:r>
              <a:rPr lang="en-US" sz="1400" dirty="0">
                <a:latin typeface="Segoe UI" panose="020B0502040204020203" pitchFamily="34" charset="0"/>
                <a:ea typeface="Times New Roman" panose="02020603050405020304" pitchFamily="18" charset="0"/>
                <a:cs typeface="Segoe UI" panose="020B0502040204020203" pitchFamily="34" charset="0"/>
              </a:rPr>
              <a:t>enue due to reputational damage</a:t>
            </a:r>
          </a:p>
          <a:p>
            <a:pPr marL="733425" lvl="1" indent="-281940" fontAlgn="base">
              <a:spcBef>
                <a:spcPts val="0"/>
              </a:spcBef>
            </a:pPr>
            <a:r>
              <a:rPr lang="en-US" sz="1400" dirty="0">
                <a:latin typeface="Segoe UI" panose="020B0502040204020203" pitchFamily="34" charset="0"/>
                <a:ea typeface="Times New Roman" panose="02020603050405020304" pitchFamily="18" charset="0"/>
                <a:cs typeface="Segoe UI" panose="020B0502040204020203" pitchFamily="34" charset="0"/>
              </a:rPr>
              <a:t>Lost profits due to higher cost of providing goods and services</a:t>
            </a:r>
          </a:p>
          <a:p>
            <a:pPr marL="733425" lvl="1" indent="-281940" fontAlgn="base">
              <a:spcBef>
                <a:spcPts val="0"/>
              </a:spcBef>
            </a:pPr>
            <a:r>
              <a:rPr lang="en-US" sz="1400" dirty="0">
                <a:latin typeface="Segoe UI" panose="020B0502040204020203" pitchFamily="34" charset="0"/>
                <a:ea typeface="Times New Roman" panose="02020603050405020304" pitchFamily="18" charset="0"/>
                <a:cs typeface="Segoe UI" panose="020B0502040204020203" pitchFamily="34" charset="0"/>
              </a:rPr>
              <a:t>Lost productivity and downtime due to operational or supply chain interruptions</a:t>
            </a:r>
          </a:p>
          <a:p>
            <a:pPr marL="733425" lvl="1" indent="-281940" fontAlgn="base">
              <a:spcBef>
                <a:spcPts val="0"/>
              </a:spcBef>
            </a:pPr>
            <a:r>
              <a:rPr lang="en-US" sz="1400" dirty="0">
                <a:latin typeface="Segoe UI" panose="020B0502040204020203" pitchFamily="34" charset="0"/>
                <a:ea typeface="Times New Roman" panose="02020603050405020304" pitchFamily="18" charset="0"/>
                <a:cs typeface="Segoe UI" panose="020B0502040204020203" pitchFamily="34" charset="0"/>
              </a:rPr>
              <a:t>Increased insurance expense due to previous losses or unmanaged risk</a:t>
            </a:r>
            <a:endParaRPr lang="en-US" sz="1400" b="1" dirty="0">
              <a:latin typeface="Segoe UI" panose="020B0502040204020203" pitchFamily="34" charset="0"/>
              <a:ea typeface="Times New Roman" panose="02020603050405020304" pitchFamily="18" charset="0"/>
              <a:cs typeface="Segoe UI" panose="020B0502040204020203" pitchFamily="34" charset="0"/>
            </a:endParaRPr>
          </a:p>
          <a:p>
            <a:pPr marL="338455" indent="-338455" fontAlgn="base">
              <a:spcBef>
                <a:spcPts val="1200"/>
              </a:spcBef>
              <a:spcAft>
                <a:spcPts val="600"/>
              </a:spcAft>
            </a:pPr>
            <a:r>
              <a:rPr lang="en-US" sz="1400" b="1" dirty="0">
                <a:latin typeface="Segoe UI" panose="020B0502040204020203" pitchFamily="34" charset="0"/>
                <a:ea typeface="Times New Roman" panose="02020603050405020304" pitchFamily="18" charset="0"/>
                <a:cs typeface="Segoe UI" panose="020B0502040204020203" pitchFamily="34" charset="0"/>
              </a:rPr>
              <a:t>Preserves investments that drive business and value creation by:</a:t>
            </a:r>
          </a:p>
          <a:p>
            <a:pPr marL="733425" lvl="1" indent="-281940" fontAlgn="base">
              <a:spcBef>
                <a:spcPts val="0"/>
              </a:spcBef>
              <a:spcAft>
                <a:spcPts val="600"/>
              </a:spcAft>
            </a:pPr>
            <a:r>
              <a:rPr lang="en-US" sz="1400" dirty="0">
                <a:latin typeface="Segoe UI" panose="020B0502040204020203" pitchFamily="34" charset="0"/>
                <a:ea typeface="Times New Roman" panose="02020603050405020304" pitchFamily="18" charset="0"/>
                <a:cs typeface="Segoe UI" panose="020B0502040204020203" pitchFamily="34" charset="0"/>
              </a:rPr>
              <a:t>Protecting company assets, including data, intellectual property, equipment, software, facilities, and other tangible assets utilized by the vendor</a:t>
            </a:r>
          </a:p>
          <a:p>
            <a:pPr marL="338455" indent="-338455" fontAlgn="base">
              <a:spcBef>
                <a:spcPts val="1200"/>
              </a:spcBef>
              <a:spcAft>
                <a:spcPts val="600"/>
              </a:spcAft>
            </a:pPr>
            <a:r>
              <a:rPr lang="en-US" sz="1400" b="1" dirty="0">
                <a:latin typeface="Segoe UI" panose="020B0502040204020203" pitchFamily="34" charset="0"/>
                <a:ea typeface="Times New Roman" panose="02020603050405020304" pitchFamily="18" charset="0"/>
                <a:cs typeface="Segoe UI" panose="020B0502040204020203" pitchFamily="34" charset="0"/>
              </a:rPr>
              <a:t>Supports cost management and predictability through:</a:t>
            </a:r>
          </a:p>
          <a:p>
            <a:pPr marL="733425" lvl="1" indent="-281940" fontAlgn="base">
              <a:spcBef>
                <a:spcPts val="0"/>
              </a:spcBef>
              <a:spcAft>
                <a:spcPts val="600"/>
              </a:spcAft>
            </a:pPr>
            <a:r>
              <a:rPr lang="en-US" sz="1400" dirty="0">
                <a:latin typeface="Segoe UI" panose="020B0502040204020203" pitchFamily="34" charset="0"/>
                <a:ea typeface="Times New Roman" panose="02020603050405020304" pitchFamily="18" charset="0"/>
                <a:cs typeface="Segoe UI" panose="020B0502040204020203" pitchFamily="34" charset="0"/>
              </a:rPr>
              <a:t>Ensuring the business receives quality goods and services at the agreed-upon price from vendors</a:t>
            </a:r>
          </a:p>
          <a:p>
            <a:pPr marL="733425" lvl="1" indent="-281940" fontAlgn="base">
              <a:spcBef>
                <a:spcPts val="0"/>
              </a:spcBef>
              <a:spcAft>
                <a:spcPts val="600"/>
              </a:spcAft>
            </a:pPr>
            <a:r>
              <a:rPr lang="en-US" sz="1400" dirty="0">
                <a:latin typeface="Segoe UI" panose="020B0502040204020203" pitchFamily="34" charset="0"/>
                <a:ea typeface="Times New Roman" panose="02020603050405020304" pitchFamily="18" charset="0"/>
                <a:cs typeface="Segoe UI" panose="020B0502040204020203" pitchFamily="34" charset="0"/>
              </a:rPr>
              <a:t>Assisting in the identification and recovery of vendor financial penalties, discounts, or rebates for unmet service level agreements </a:t>
            </a:r>
          </a:p>
          <a:p>
            <a:pPr marL="0" indent="0" fontAlgn="base">
              <a:spcBef>
                <a:spcPts val="0"/>
              </a:spcBef>
              <a:spcAft>
                <a:spcPts val="600"/>
              </a:spcAft>
              <a:buNone/>
            </a:pPr>
            <a:endParaRPr lang="en-US" sz="1400" dirty="0">
              <a:solidFill>
                <a:srgbClr val="FF0000"/>
              </a:solidFill>
              <a:latin typeface="Segoe UI" panose="020B0502040204020203" pitchFamily="34" charset="0"/>
              <a:ea typeface="Times New Roman" panose="02020603050405020304" pitchFamily="18" charset="0"/>
              <a:cs typeface="Segoe UI" panose="020B0502040204020203" pitchFamily="34" charset="0"/>
            </a:endParaRPr>
          </a:p>
          <a:p>
            <a:pPr marL="0" indent="0" fontAlgn="base">
              <a:spcBef>
                <a:spcPts val="0"/>
              </a:spcBef>
              <a:spcAft>
                <a:spcPts val="600"/>
              </a:spcAft>
              <a:buNone/>
            </a:pPr>
            <a:r>
              <a:rPr lang="en-US" sz="1400" b="1" dirty="0">
                <a:latin typeface="Segoe UI" panose="020B0502040204020203" pitchFamily="34" charset="0"/>
                <a:ea typeface="Times New Roman" panose="02020603050405020304" pitchFamily="18" charset="0"/>
                <a:cs typeface="Segoe UI" panose="020B0502040204020203" pitchFamily="34" charset="0"/>
              </a:rPr>
              <a:t>Financial ROI of third-party risk management: </a:t>
            </a:r>
            <a:r>
              <a:rPr lang="en-US" sz="1400" dirty="0">
                <a:latin typeface="Segoe UI" panose="020B0502040204020203" pitchFamily="34" charset="0"/>
                <a:ea typeface="Times New Roman" panose="02020603050405020304" pitchFamily="18" charset="0"/>
                <a:cs typeface="Segoe UI" panose="020B0502040204020203" pitchFamily="34" charset="0"/>
              </a:rPr>
              <a:t>Mitigates financial risk by avoiding unplanned expenses and preserving assets. </a:t>
            </a:r>
          </a:p>
          <a:p>
            <a:pPr marL="0" indent="0" fontAlgn="base">
              <a:spcBef>
                <a:spcPts val="0"/>
              </a:spcBef>
              <a:buNone/>
            </a:pPr>
            <a:endParaRPr lang="en-US" sz="1200" dirty="0">
              <a:latin typeface="Segoe UI" panose="020B0502040204020203" pitchFamily="34" charset="0"/>
              <a:ea typeface="Times New Roman" panose="02020603050405020304" pitchFamily="18" charset="0"/>
              <a:cs typeface="Segoe UI" panose="020B0502040204020203" pitchFamily="34" charset="0"/>
            </a:endParaRPr>
          </a:p>
        </p:txBody>
      </p:sp>
      <p:sp>
        <p:nvSpPr>
          <p:cNvPr id="4" name="Slide Number Placeholder 3">
            <a:extLst>
              <a:ext uri="{FF2B5EF4-FFF2-40B4-BE49-F238E27FC236}">
                <a16:creationId xmlns:a16="http://schemas.microsoft.com/office/drawing/2014/main" id="{A81C82EE-1F3E-A127-9A0A-4CC6AF8E694D}"/>
              </a:ext>
            </a:extLst>
          </p:cNvPr>
          <p:cNvSpPr>
            <a:spLocks noGrp="1"/>
          </p:cNvSpPr>
          <p:nvPr>
            <p:ph type="sldNum" sz="quarter" idx="12"/>
          </p:nvPr>
        </p:nvSpPr>
        <p:spPr/>
        <p:txBody>
          <a:bodyPr/>
          <a:lstStyle/>
          <a:p>
            <a:fld id="{BE42C48A-6ED1-1844-AB48-A670D08148BE}" type="slidenum">
              <a:rPr lang="en-US" smtClean="0"/>
              <a:t>8</a:t>
            </a:fld>
            <a:endParaRPr lang="en-US" dirty="0"/>
          </a:p>
        </p:txBody>
      </p:sp>
    </p:spTree>
    <p:extLst>
      <p:ext uri="{BB962C8B-B14F-4D97-AF65-F5344CB8AC3E}">
        <p14:creationId xmlns:p14="http://schemas.microsoft.com/office/powerpoint/2010/main" val="2818268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41A159F-07AD-DAF3-2D1D-74286EAD12FE}"/>
              </a:ext>
            </a:extLst>
          </p:cNvPr>
          <p:cNvSpPr/>
          <p:nvPr/>
        </p:nvSpPr>
        <p:spPr>
          <a:xfrm>
            <a:off x="0" y="0"/>
            <a:ext cx="12192000" cy="1138432"/>
          </a:xfrm>
          <a:prstGeom prst="rect">
            <a:avLst/>
          </a:prstGeom>
          <a:solidFill>
            <a:srgbClr val="031C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panose="020B0604020202020204" pitchFamily="34" charset="0"/>
            </a:endParaRPr>
          </a:p>
        </p:txBody>
      </p:sp>
      <p:sp>
        <p:nvSpPr>
          <p:cNvPr id="3" name="TextBox 2">
            <a:extLst>
              <a:ext uri="{FF2B5EF4-FFF2-40B4-BE49-F238E27FC236}">
                <a16:creationId xmlns:a16="http://schemas.microsoft.com/office/drawing/2014/main" id="{BB23807A-4A34-A544-9677-E6F4774A48EF}"/>
              </a:ext>
            </a:extLst>
          </p:cNvPr>
          <p:cNvSpPr txBox="1"/>
          <p:nvPr/>
        </p:nvSpPr>
        <p:spPr>
          <a:xfrm>
            <a:off x="646462" y="92162"/>
            <a:ext cx="9208964" cy="954107"/>
          </a:xfrm>
          <a:prstGeom prst="rect">
            <a:avLst/>
          </a:prstGeom>
          <a:noFill/>
        </p:spPr>
        <p:txBody>
          <a:bodyPr wrap="square" rtlCol="0">
            <a:spAutoFit/>
          </a:bodyPr>
          <a:lstStyle/>
          <a:p>
            <a:r>
              <a:rPr lang="en-US" sz="2800" b="1" dirty="0">
                <a:solidFill>
                  <a:schemeClr val="bg1"/>
                </a:solidFill>
                <a:latin typeface="Segoe UI" panose="020B0502040204020203" pitchFamily="34" charset="0"/>
                <a:cs typeface="Segoe UI" panose="020B0502040204020203" pitchFamily="34" charset="0"/>
              </a:rPr>
              <a:t>How Finance Teams Can Benefit from </a:t>
            </a:r>
          </a:p>
          <a:p>
            <a:r>
              <a:rPr lang="en-US" sz="2800" b="1" dirty="0">
                <a:solidFill>
                  <a:schemeClr val="bg1"/>
                </a:solidFill>
                <a:latin typeface="Segoe UI" panose="020B0502040204020203" pitchFamily="34" charset="0"/>
                <a:cs typeface="Segoe UI" panose="020B0502040204020203" pitchFamily="34" charset="0"/>
              </a:rPr>
              <a:t>Third-Party Risk Management – Template </a:t>
            </a:r>
          </a:p>
        </p:txBody>
      </p:sp>
      <p:graphicFrame>
        <p:nvGraphicFramePr>
          <p:cNvPr id="13" name="Table 12">
            <a:extLst>
              <a:ext uri="{FF2B5EF4-FFF2-40B4-BE49-F238E27FC236}">
                <a16:creationId xmlns:a16="http://schemas.microsoft.com/office/drawing/2014/main" id="{387C28B7-0233-0E43-1203-8B5D519EB5A7}"/>
              </a:ext>
            </a:extLst>
          </p:cNvPr>
          <p:cNvGraphicFramePr>
            <a:graphicFrameLocks noGrp="1"/>
          </p:cNvGraphicFramePr>
          <p:nvPr>
            <p:extLst>
              <p:ext uri="{D42A27DB-BD31-4B8C-83A1-F6EECF244321}">
                <p14:modId xmlns:p14="http://schemas.microsoft.com/office/powerpoint/2010/main" val="2495107639"/>
              </p:ext>
            </p:extLst>
          </p:nvPr>
        </p:nvGraphicFramePr>
        <p:xfrm>
          <a:off x="646462" y="1594388"/>
          <a:ext cx="10899076" cy="4566925"/>
        </p:xfrm>
        <a:graphic>
          <a:graphicData uri="http://schemas.openxmlformats.org/drawingml/2006/table">
            <a:tbl>
              <a:tblPr firstRow="1">
                <a:tableStyleId>{5C22544A-7EE6-4342-B048-85BDC9FD1C3A}</a:tableStyleId>
              </a:tblPr>
              <a:tblGrid>
                <a:gridCol w="3086294">
                  <a:extLst>
                    <a:ext uri="{9D8B030D-6E8A-4147-A177-3AD203B41FA5}">
                      <a16:colId xmlns:a16="http://schemas.microsoft.com/office/drawing/2014/main" val="3243948117"/>
                    </a:ext>
                  </a:extLst>
                </a:gridCol>
                <a:gridCol w="7812782">
                  <a:extLst>
                    <a:ext uri="{9D8B030D-6E8A-4147-A177-3AD203B41FA5}">
                      <a16:colId xmlns:a16="http://schemas.microsoft.com/office/drawing/2014/main" val="2336501155"/>
                    </a:ext>
                  </a:extLst>
                </a:gridCol>
              </a:tblGrid>
              <a:tr h="849083">
                <a:tc>
                  <a:txBody>
                    <a:bodyPr/>
                    <a:lstStyle/>
                    <a:p>
                      <a:r>
                        <a:rPr lang="en-US" dirty="0">
                          <a:solidFill>
                            <a:srgbClr val="041C5A"/>
                          </a:solidFill>
                          <a:latin typeface="Segoe UI" panose="020B0502040204020203" pitchFamily="34" charset="0"/>
                          <a:cs typeface="Segoe UI" panose="020B0502040204020203" pitchFamily="34" charset="0"/>
                        </a:rPr>
                        <a:t>Current Challenges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D2">
                        <a:alpha val="20000"/>
                      </a:srgbClr>
                    </a:solidFill>
                  </a:tcPr>
                </a:tc>
                <a:tc>
                  <a:txBody>
                    <a:bodyPr/>
                    <a:lstStyle/>
                    <a:p>
                      <a:r>
                        <a:rPr lang="en-US" dirty="0">
                          <a:solidFill>
                            <a:srgbClr val="041C5A"/>
                          </a:solidFill>
                          <a:latin typeface="Segoe UI" panose="020B0502040204020203" pitchFamily="34" charset="0"/>
                          <a:cs typeface="Segoe UI" panose="020B0502040204020203" pitchFamily="34" charset="0"/>
                        </a:rPr>
                        <a:t>Benefit &amp; Value of Third-Party Risk Management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D2">
                        <a:alpha val="20000"/>
                      </a:srgbClr>
                    </a:solidFill>
                  </a:tcPr>
                </a:tc>
                <a:extLst>
                  <a:ext uri="{0D108BD9-81ED-4DB2-BD59-A6C34878D82A}">
                    <a16:rowId xmlns:a16="http://schemas.microsoft.com/office/drawing/2014/main" val="2521847121"/>
                  </a:ext>
                </a:extLst>
              </a:tr>
              <a:tr h="1441612">
                <a:tc>
                  <a:txBody>
                    <a:bodyPr/>
                    <a:lstStyle/>
                    <a:p>
                      <a:r>
                        <a:rPr lang="en-US" sz="1600" b="0" dirty="0">
                          <a:solidFill>
                            <a:schemeClr val="tx1"/>
                          </a:solidFill>
                          <a:latin typeface="Segoe UI" panose="020B0502040204020203" pitchFamily="34" charset="0"/>
                          <a:cs typeface="Segoe UI" panose="020B0502040204020203" pitchFamily="34" charset="0"/>
                        </a:rPr>
                        <a:t>Ex: Increase in regulatory fines caused by a vendor’s noncompliance</a:t>
                      </a: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sz="1600">
                          <a:latin typeface="Segoe UI" panose="020B0502040204020203" pitchFamily="34" charset="0"/>
                          <a:cs typeface="Segoe UI" panose="020B0502040204020203" pitchFamily="34" charset="0"/>
                        </a:rPr>
                        <a:t>Inherent risk assessment identifies compliance risk</a:t>
                      </a:r>
                    </a:p>
                    <a:p>
                      <a:pPr marL="285750" indent="-285750">
                        <a:buFont typeface="Arial" panose="020B0604020202020204" pitchFamily="34" charset="0"/>
                        <a:buChar char="•"/>
                      </a:pPr>
                      <a:r>
                        <a:rPr lang="en-US" sz="1600">
                          <a:latin typeface="Segoe UI" panose="020B0502040204020203" pitchFamily="34" charset="0"/>
                          <a:cs typeface="Segoe UI" panose="020B0502040204020203" pitchFamily="34" charset="0"/>
                        </a:rPr>
                        <a:t>Due diligence ensures vendor has effective controls in place to mitigate compliance risk</a:t>
                      </a:r>
                    </a:p>
                    <a:p>
                      <a:pPr marL="285750" indent="-285750">
                        <a:buFont typeface="Arial" panose="020B0604020202020204" pitchFamily="34" charset="0"/>
                        <a:buChar char="•"/>
                      </a:pPr>
                      <a:r>
                        <a:rPr lang="en-US" sz="1600">
                          <a:latin typeface="Segoe UI" panose="020B0502040204020203" pitchFamily="34" charset="0"/>
                          <a:cs typeface="Segoe UI" panose="020B0502040204020203" pitchFamily="34" charset="0"/>
                        </a:rPr>
                        <a:t>Ongoing monitoring reveals whether the vendor is remaining compliant</a:t>
                      </a: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98926426"/>
                  </a:ext>
                </a:extLst>
              </a:tr>
              <a:tr h="14416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effectLst/>
                          <a:latin typeface="Segoe UI" panose="020B0502040204020203" pitchFamily="34" charset="0"/>
                          <a:ea typeface="Times New Roman" panose="02020603050405020304" pitchFamily="18" charset="0"/>
                          <a:cs typeface="Segoe UI" panose="020B0502040204020203" pitchFamily="34" charset="0"/>
                        </a:rPr>
                        <a:t>Ex: Poor vendor performance damages the organization’s reputation, which leads to lost rev</a:t>
                      </a:r>
                      <a:r>
                        <a:rPr lang="en-US" sz="1600" dirty="0">
                          <a:latin typeface="Segoe UI" panose="020B0502040204020203" pitchFamily="34" charset="0"/>
                          <a:ea typeface="Times New Roman" panose="02020603050405020304" pitchFamily="18" charset="0"/>
                          <a:cs typeface="Segoe UI" panose="020B0502040204020203" pitchFamily="34" charset="0"/>
                        </a:rPr>
                        <a:t>enue</a:t>
                      </a:r>
                      <a:endParaRPr lang="en-US" sz="1600" b="0" kern="1200" dirty="0">
                        <a:solidFill>
                          <a:schemeClr val="tx1"/>
                        </a:solidFill>
                        <a:latin typeface="Segoe UI" panose="020B0502040204020203" pitchFamily="34" charset="0"/>
                        <a:ea typeface="+mn-ea"/>
                        <a:cs typeface="Segoe UI" panose="020B0502040204020203" pitchFamily="34" charset="0"/>
                      </a:endParaRP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D2">
                        <a:alpha val="4907"/>
                      </a:srgbClr>
                    </a:solidFill>
                  </a:tcPr>
                </a:tc>
                <a:tc>
                  <a:txBody>
                    <a:bodyPr/>
                    <a:lstStyle/>
                    <a:p>
                      <a:pPr marL="285750" indent="-285750" algn="l" defTabSz="914400" rtl="0" eaLnBrk="1" latinLnBrk="0" hangingPunct="1">
                        <a:buFont typeface="Arial" panose="020B0604020202020204" pitchFamily="34" charset="0"/>
                        <a:buChar char="•"/>
                      </a:pPr>
                      <a:r>
                        <a:rPr lang="en-US" sz="1600" kern="1200">
                          <a:solidFill>
                            <a:schemeClr val="dk1"/>
                          </a:solidFill>
                          <a:latin typeface="Segoe UI" panose="020B0502040204020203" pitchFamily="34" charset="0"/>
                          <a:ea typeface="+mn-ea"/>
                          <a:cs typeface="Segoe UI" panose="020B0502040204020203" pitchFamily="34" charset="0"/>
                        </a:rPr>
                        <a:t>Performance monitoring identifies issues such as unmet service level agreements (SLAs) and declining quality in products or services</a:t>
                      </a:r>
                    </a:p>
                    <a:p>
                      <a:pPr marL="285750" indent="-285750" algn="l" defTabSz="914400" rtl="0" eaLnBrk="1" latinLnBrk="0" hangingPunct="1">
                        <a:buFont typeface="Arial" panose="020B0604020202020204" pitchFamily="34" charset="0"/>
                        <a:buChar char="•"/>
                      </a:pPr>
                      <a:r>
                        <a:rPr lang="en-US" sz="1600" kern="1200">
                          <a:solidFill>
                            <a:schemeClr val="dk1"/>
                          </a:solidFill>
                          <a:latin typeface="Segoe UI" panose="020B0502040204020203" pitchFamily="34" charset="0"/>
                          <a:ea typeface="+mn-ea"/>
                          <a:cs typeface="Segoe UI" panose="020B0502040204020203" pitchFamily="34" charset="0"/>
                        </a:rPr>
                        <a:t>Issue management creates a process for identifying, escalating, and resolving incidents with vendors before they can significantly harm your reputation</a:t>
                      </a: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D2">
                        <a:alpha val="4907"/>
                      </a:srgbClr>
                    </a:solidFill>
                  </a:tcPr>
                </a:tc>
                <a:extLst>
                  <a:ext uri="{0D108BD9-81ED-4DB2-BD59-A6C34878D82A}">
                    <a16:rowId xmlns:a16="http://schemas.microsoft.com/office/drawing/2014/main" val="766445739"/>
                  </a:ext>
                </a:extLst>
              </a:tr>
              <a:tr h="834618">
                <a:tc>
                  <a:txBody>
                    <a:bodyPr/>
                    <a:lstStyle/>
                    <a:p>
                      <a:r>
                        <a:rPr lang="en-US" sz="1600" dirty="0">
                          <a:solidFill>
                            <a:srgbClr val="FF0000"/>
                          </a:solidFill>
                          <a:latin typeface="Segoe UI" panose="020B0502040204020203" pitchFamily="34" charset="0"/>
                          <a:cs typeface="Segoe UI" panose="020B0502040204020203" pitchFamily="34" charset="0"/>
                        </a:rPr>
                        <a:t>[insert a challenge that’s specific to your organization]</a:t>
                      </a: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FF0000"/>
                          </a:solidFill>
                          <a:latin typeface="Segoe UI" panose="020B0502040204020203" pitchFamily="34" charset="0"/>
                          <a:cs typeface="Segoe UI" panose="020B0502040204020203" pitchFamily="34" charset="0"/>
                        </a:rPr>
                        <a:t>[insert one or more examples of how third-party risk management can provide benefits or value]</a:t>
                      </a: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24327021"/>
                  </a:ext>
                </a:extLst>
              </a:tr>
            </a:tbl>
          </a:graphicData>
        </a:graphic>
      </p:graphicFrame>
      <p:sp>
        <p:nvSpPr>
          <p:cNvPr id="4" name="Slide Number Placeholder 3">
            <a:extLst>
              <a:ext uri="{FF2B5EF4-FFF2-40B4-BE49-F238E27FC236}">
                <a16:creationId xmlns:a16="http://schemas.microsoft.com/office/drawing/2014/main" id="{4A14E5B6-99D5-6B8D-510D-C939B530DB9C}"/>
              </a:ext>
            </a:extLst>
          </p:cNvPr>
          <p:cNvSpPr>
            <a:spLocks noGrp="1"/>
          </p:cNvSpPr>
          <p:nvPr>
            <p:ph type="sldNum" sz="quarter" idx="12"/>
          </p:nvPr>
        </p:nvSpPr>
        <p:spPr/>
        <p:txBody>
          <a:bodyPr/>
          <a:lstStyle/>
          <a:p>
            <a:fld id="{BE42C48A-6ED1-1844-AB48-A670D08148BE}" type="slidenum">
              <a:rPr lang="en-US" smtClean="0"/>
              <a:t>9</a:t>
            </a:fld>
            <a:endParaRPr lang="en-US" dirty="0"/>
          </a:p>
        </p:txBody>
      </p:sp>
    </p:spTree>
    <p:extLst>
      <p:ext uri="{BB962C8B-B14F-4D97-AF65-F5344CB8AC3E}">
        <p14:creationId xmlns:p14="http://schemas.microsoft.com/office/powerpoint/2010/main" val="2077831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342d83d9-c631-4d0f-bc85-d61aa3cbbd73" xsi:nil="true"/>
    <lcf76f155ced4ddcb4097134ff3c332f xmlns="8c533614-ae34-4992-b55c-6f90f12b392b">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5B7AAA0A5E507479AA441015395049E" ma:contentTypeVersion="13" ma:contentTypeDescription="Create a new document." ma:contentTypeScope="" ma:versionID="fa7944f23cd6a383ddc26c4ced8c1b46">
  <xsd:schema xmlns:xsd="http://www.w3.org/2001/XMLSchema" xmlns:xs="http://www.w3.org/2001/XMLSchema" xmlns:p="http://schemas.microsoft.com/office/2006/metadata/properties" xmlns:ns2="8c533614-ae34-4992-b55c-6f90f12b392b" xmlns:ns3="342d83d9-c631-4d0f-bc85-d61aa3cbbd73" targetNamespace="http://schemas.microsoft.com/office/2006/metadata/properties" ma:root="true" ma:fieldsID="f6cdeb6cbd89a9163bafac3c488bb1e3" ns2:_="" ns3:_="">
    <xsd:import namespace="8c533614-ae34-4992-b55c-6f90f12b392b"/>
    <xsd:import namespace="342d83d9-c631-4d0f-bc85-d61aa3cbbd73"/>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533614-ae34-4992-b55c-6f90f12b392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459a36d8-c2fd-42a8-be65-3000dc9c9728"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42d83d9-c631-4d0f-bc85-d61aa3cbbd73"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03aeb31d-f9ef-4ae1-a956-33d03677afde}" ma:internalName="TaxCatchAll" ma:showField="CatchAllData" ma:web="342d83d9-c631-4d0f-bc85-d61aa3cbbd7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BA9C4E5-9860-4B4C-BFA5-59F563E0998A}">
  <ds:schemaRefs>
    <ds:schemaRef ds:uri="http://purl.org/dc/terms/"/>
    <ds:schemaRef ds:uri="http://purl.org/dc/elements/1.1/"/>
    <ds:schemaRef ds:uri="http://schemas.openxmlformats.org/package/2006/metadata/core-properties"/>
    <ds:schemaRef ds:uri="93d9fba9-3cf3-4ac5-ba36-64991e926d75"/>
    <ds:schemaRef ds:uri="http://purl.org/dc/dcmitype/"/>
    <ds:schemaRef ds:uri="http://schemas.microsoft.com/office/2006/documentManagement/types"/>
    <ds:schemaRef ds:uri="http://schemas.microsoft.com/office/2006/metadata/properties"/>
    <ds:schemaRef ds:uri="http://www.w3.org/XML/1998/namespace"/>
    <ds:schemaRef ds:uri="http://schemas.microsoft.com/office/infopath/2007/PartnerControls"/>
    <ds:schemaRef ds:uri="342d83d9-c631-4d0f-bc85-d61aa3cbbd73"/>
    <ds:schemaRef ds:uri="8c533614-ae34-4992-b55c-6f90f12b392b"/>
  </ds:schemaRefs>
</ds:datastoreItem>
</file>

<file path=customXml/itemProps2.xml><?xml version="1.0" encoding="utf-8"?>
<ds:datastoreItem xmlns:ds="http://schemas.openxmlformats.org/officeDocument/2006/customXml" ds:itemID="{717E4734-7FAD-4586-A63B-C960D87E4652}">
  <ds:schemaRefs>
    <ds:schemaRef ds:uri="http://schemas.microsoft.com/sharepoint/v3/contenttype/forms"/>
  </ds:schemaRefs>
</ds:datastoreItem>
</file>

<file path=customXml/itemProps3.xml><?xml version="1.0" encoding="utf-8"?>
<ds:datastoreItem xmlns:ds="http://schemas.openxmlformats.org/officeDocument/2006/customXml" ds:itemID="{55723AFE-A826-4735-8654-D18DCEDB3E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c533614-ae34-4992-b55c-6f90f12b392b"/>
    <ds:schemaRef ds:uri="342d83d9-c631-4d0f-bc85-d61aa3cbbd7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211</TotalTime>
  <Words>4064</Words>
  <Application>Microsoft Office PowerPoint</Application>
  <PresentationFormat>Widescreen</PresentationFormat>
  <Paragraphs>334</Paragraphs>
  <Slides>27</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Helvetica</vt:lpstr>
      <vt:lpstr>Segoe UI</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Kitamura</dc:creator>
  <cp:lastModifiedBy>Hannah Gulan</cp:lastModifiedBy>
  <cp:revision>12</cp:revision>
  <dcterms:created xsi:type="dcterms:W3CDTF">2020-04-15T15:42:44Z</dcterms:created>
  <dcterms:modified xsi:type="dcterms:W3CDTF">2024-03-06T21:17:15Z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0x010100EAF61BB61313CC4A86B6579B017F4128</vt:lpwstr>
  </property>
  <property fmtid="{D5CDD505-2E9C-101B-9397-08002B2CF9AE}" pid="3" name="MediaServiceImageTags">
    <vt:lpwstr/>
  </property>
</Properties>
</file>