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77" r:id="rId2"/>
    <p:sldId id="278" r:id="rId3"/>
    <p:sldId id="293" r:id="rId4"/>
    <p:sldId id="290" r:id="rId5"/>
    <p:sldId id="294" r:id="rId6"/>
    <p:sldId id="295" r:id="rId7"/>
    <p:sldId id="296" r:id="rId8"/>
    <p:sldId id="291" r:id="rId9"/>
    <p:sldId id="2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95B516-E8B3-43DE-BDCE-B35E2569B95E}" name="Christine Kitamura" initials="CK" userId="S::Christine.Kitamura@venminder.com::6847078d-cd9f-46db-9a73-9b340939d0be" providerId="AD"/>
  <p188:author id="{28744EAE-1108-24CE-2852-34EE1DE92080}" name="Brittany Padgett" initials="BP" userId="S::Brittany.Padgett@venminder.com::4a46a435-cf29-4515-aa9d-72dabca5e3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C59"/>
    <a:srgbClr val="25AAE2"/>
    <a:srgbClr val="6666D2"/>
    <a:srgbClr val="22A887"/>
    <a:srgbClr val="E3617E"/>
    <a:srgbClr val="7F4B94"/>
    <a:srgbClr val="04AAC3"/>
    <a:srgbClr val="00B593"/>
    <a:srgbClr val="1E97C1"/>
    <a:srgbClr val="041C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5" autoAdjust="0"/>
    <p:restoredTop sz="93947" autoAdjust="0"/>
  </p:normalViewPr>
  <p:slideViewPr>
    <p:cSldViewPr snapToObjects="1">
      <p:cViewPr varScale="1">
        <p:scale>
          <a:sx n="84" d="100"/>
          <a:sy n="84" d="100"/>
        </p:scale>
        <p:origin x="610" y="3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427FA455-E019-B840-9D88-72BF854AC046}" type="datetimeFigureOut">
              <a:rPr lang="en-US" smtClean="0"/>
              <a:pPr/>
              <a:t>4/12/2022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FA1F3564-1361-ED4C-B114-CE3F9BBF0E84}" type="slidenum">
              <a:rPr lang="en-US" smtClean="0"/>
              <a:pPr/>
              <a:t>‹#›</a:t>
            </a:fld>
            <a:endParaRPr lang="en-US" dirty="0"/>
          </a:p>
        </p:txBody>
      </p:sp>
    </p:spTree>
    <p:extLst>
      <p:ext uri="{BB962C8B-B14F-4D97-AF65-F5344CB8AC3E}">
        <p14:creationId xmlns:p14="http://schemas.microsoft.com/office/powerpoint/2010/main" val="399385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1F3564-1361-ED4C-B114-CE3F9BBF0E84}" type="slidenum">
              <a:rPr lang="en-US" smtClean="0"/>
              <a:t>1</a:t>
            </a:fld>
            <a:endParaRPr lang="en-US"/>
          </a:p>
        </p:txBody>
      </p:sp>
    </p:spTree>
    <p:extLst>
      <p:ext uri="{BB962C8B-B14F-4D97-AF65-F5344CB8AC3E}">
        <p14:creationId xmlns:p14="http://schemas.microsoft.com/office/powerpoint/2010/main" val="246184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a:t>
            </a:fld>
            <a:endParaRPr lang="en-US"/>
          </a:p>
        </p:txBody>
      </p:sp>
    </p:spTree>
    <p:extLst>
      <p:ext uri="{BB962C8B-B14F-4D97-AF65-F5344CB8AC3E}">
        <p14:creationId xmlns:p14="http://schemas.microsoft.com/office/powerpoint/2010/main" val="334549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3</a:t>
            </a:fld>
            <a:endParaRPr lang="en-US"/>
          </a:p>
        </p:txBody>
      </p:sp>
    </p:spTree>
    <p:extLst>
      <p:ext uri="{BB962C8B-B14F-4D97-AF65-F5344CB8AC3E}">
        <p14:creationId xmlns:p14="http://schemas.microsoft.com/office/powerpoint/2010/main" val="1257043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1F3564-1361-ED4C-B114-CE3F9BBF0E84}" type="slidenum">
              <a:rPr lang="en-US" smtClean="0"/>
              <a:t>4</a:t>
            </a:fld>
            <a:endParaRPr lang="en-US"/>
          </a:p>
        </p:txBody>
      </p:sp>
    </p:spTree>
    <p:extLst>
      <p:ext uri="{BB962C8B-B14F-4D97-AF65-F5344CB8AC3E}">
        <p14:creationId xmlns:p14="http://schemas.microsoft.com/office/powerpoint/2010/main" val="2913352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5</a:t>
            </a:fld>
            <a:endParaRPr lang="en-US"/>
          </a:p>
        </p:txBody>
      </p:sp>
    </p:spTree>
    <p:extLst>
      <p:ext uri="{BB962C8B-B14F-4D97-AF65-F5344CB8AC3E}">
        <p14:creationId xmlns:p14="http://schemas.microsoft.com/office/powerpoint/2010/main" val="2940648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6</a:t>
            </a:fld>
            <a:endParaRPr lang="en-US"/>
          </a:p>
        </p:txBody>
      </p:sp>
    </p:spTree>
    <p:extLst>
      <p:ext uri="{BB962C8B-B14F-4D97-AF65-F5344CB8AC3E}">
        <p14:creationId xmlns:p14="http://schemas.microsoft.com/office/powerpoint/2010/main" val="1534486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7</a:t>
            </a:fld>
            <a:endParaRPr lang="en-US"/>
          </a:p>
        </p:txBody>
      </p:sp>
    </p:spTree>
    <p:extLst>
      <p:ext uri="{BB962C8B-B14F-4D97-AF65-F5344CB8AC3E}">
        <p14:creationId xmlns:p14="http://schemas.microsoft.com/office/powerpoint/2010/main" val="3103001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1F3564-1361-ED4C-B114-CE3F9BBF0E84}" type="slidenum">
              <a:rPr lang="en-US" smtClean="0"/>
              <a:t>8</a:t>
            </a:fld>
            <a:endParaRPr lang="en-US"/>
          </a:p>
        </p:txBody>
      </p:sp>
    </p:spTree>
    <p:extLst>
      <p:ext uri="{BB962C8B-B14F-4D97-AF65-F5344CB8AC3E}">
        <p14:creationId xmlns:p14="http://schemas.microsoft.com/office/powerpoint/2010/main" val="3874460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1F3564-1361-ED4C-B114-CE3F9BBF0E84}" type="slidenum">
              <a:rPr lang="en-US" smtClean="0"/>
              <a:t>9</a:t>
            </a:fld>
            <a:endParaRPr lang="en-US"/>
          </a:p>
        </p:txBody>
      </p:sp>
    </p:spTree>
    <p:extLst>
      <p:ext uri="{BB962C8B-B14F-4D97-AF65-F5344CB8AC3E}">
        <p14:creationId xmlns:p14="http://schemas.microsoft.com/office/powerpoint/2010/main" val="1129266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BF437-9660-204D-865F-FE2C2FB8DF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4B2297-32C7-C846-8375-5312DAF0FD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7E0B9E-47E5-1049-8E80-BDB19ABA80A5}"/>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5" name="Footer Placeholder 4">
            <a:extLst>
              <a:ext uri="{FF2B5EF4-FFF2-40B4-BE49-F238E27FC236}">
                <a16:creationId xmlns:a16="http://schemas.microsoft.com/office/drawing/2014/main" id="{6F867765-9481-2F4C-9805-912F02F8F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3BF66-6F5A-9B41-A1DB-391D0998AB80}"/>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389531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F07C1-B3BF-554D-90BC-883DF892E7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36469A-5555-0346-B885-FC28DB793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A030E-8354-854C-BE46-4175EB67CF5B}"/>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5" name="Footer Placeholder 4">
            <a:extLst>
              <a:ext uri="{FF2B5EF4-FFF2-40B4-BE49-F238E27FC236}">
                <a16:creationId xmlns:a16="http://schemas.microsoft.com/office/drawing/2014/main" id="{64CADBA2-CED3-D64E-B753-644F50179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566CB-FE3F-B747-AD69-55D6FBCE6242}"/>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535441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81352-ACD6-0942-9729-FF96AC596E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C5CE0C-8C03-824D-B687-AC8189A461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942FC-6898-E14B-9796-0AEB8745C1E7}"/>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5" name="Footer Placeholder 4">
            <a:extLst>
              <a:ext uri="{FF2B5EF4-FFF2-40B4-BE49-F238E27FC236}">
                <a16:creationId xmlns:a16="http://schemas.microsoft.com/office/drawing/2014/main" id="{0037FD81-B76E-234B-844B-2BB7ECF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D6F832-C940-0F47-A342-7F0F4368FBE5}"/>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371672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9608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286220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109FE-4FA8-2C47-8582-7A633BAC5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13951D-6098-9F43-B7CA-B6660C3F6D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906BA-FFDA-324D-9770-82107ED4CC40}"/>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5" name="Footer Placeholder 4">
            <a:extLst>
              <a:ext uri="{FF2B5EF4-FFF2-40B4-BE49-F238E27FC236}">
                <a16:creationId xmlns:a16="http://schemas.microsoft.com/office/drawing/2014/main" id="{64B0DA42-912C-F942-BA9B-92C529D54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807DB-209F-874B-985F-6C07D5248034}"/>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00703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D642-A858-1A46-BB35-E79C006D6F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687CE4-7EEB-5C4A-BDB2-D48628495E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A1A4D3-A30C-0C4C-AD11-F1E90FBFA2A8}"/>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5" name="Footer Placeholder 4">
            <a:extLst>
              <a:ext uri="{FF2B5EF4-FFF2-40B4-BE49-F238E27FC236}">
                <a16:creationId xmlns:a16="http://schemas.microsoft.com/office/drawing/2014/main" id="{81A273D3-3C2B-1945-9E06-F22BD7596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F0B50-3C71-0746-A7AF-9D107ED7D9C0}"/>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12223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16D2-3365-634E-9A98-D6445218A7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C55DB7-6643-3A4D-BDBA-E2C884A7FD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33D26B-9212-C843-B563-71C071A633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E325A1-224A-0047-9112-6400A1FC03C7}"/>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6" name="Footer Placeholder 5">
            <a:extLst>
              <a:ext uri="{FF2B5EF4-FFF2-40B4-BE49-F238E27FC236}">
                <a16:creationId xmlns:a16="http://schemas.microsoft.com/office/drawing/2014/main" id="{93612171-6AC4-D344-98FF-270984982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AE072-8CA5-3E48-BDA9-D519A27958B7}"/>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571470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9C3D-F3D8-C24C-B86E-0E365E909B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8D3ED2-98A8-5F47-94A7-5AF2E72732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0BD43B-6D3C-0E44-9DC7-1F5883FCA2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5BC68-6C5C-0F42-A9F9-6C7E503A4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798253-D0C0-054D-B20C-8F48A14BD8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84B888-2805-5545-AF80-24E0C55EE206}"/>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8" name="Footer Placeholder 7">
            <a:extLst>
              <a:ext uri="{FF2B5EF4-FFF2-40B4-BE49-F238E27FC236}">
                <a16:creationId xmlns:a16="http://schemas.microsoft.com/office/drawing/2014/main" id="{16E9ACB3-650E-1B43-9C71-0C9CAE184B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2E29E5-7259-2A44-B3AB-882371F732E2}"/>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28620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45D0-81EA-6643-86E2-4E0BF91B06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D3CC15-5FA0-BD45-A77A-DD551915DC47}"/>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4" name="Footer Placeholder 3">
            <a:extLst>
              <a:ext uri="{FF2B5EF4-FFF2-40B4-BE49-F238E27FC236}">
                <a16:creationId xmlns:a16="http://schemas.microsoft.com/office/drawing/2014/main" id="{42FA4C8E-26F2-E846-80AB-CA6A88977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7DD530-5D64-BF4A-BB24-3D0C9A91A48F}"/>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239425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437B4-8D42-C94B-A53C-3FA5B48A355C}"/>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3" name="Footer Placeholder 2">
            <a:extLst>
              <a:ext uri="{FF2B5EF4-FFF2-40B4-BE49-F238E27FC236}">
                <a16:creationId xmlns:a16="http://schemas.microsoft.com/office/drawing/2014/main" id="{A9EA5825-4033-A04D-93CD-42C50F808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47AC58-CC05-1B4E-917C-77D50A234D7E}"/>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74244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72F9-FDB6-4B41-89AE-7A8E235A1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C619C6-7249-BF4D-A1B9-F53DD6DF80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1ECC19-CB70-F34D-A70E-45D4F8C1C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83C0DE-BAA3-CB4A-B461-73A5514EA247}"/>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6" name="Footer Placeholder 5">
            <a:extLst>
              <a:ext uri="{FF2B5EF4-FFF2-40B4-BE49-F238E27FC236}">
                <a16:creationId xmlns:a16="http://schemas.microsoft.com/office/drawing/2014/main" id="{47D1D72F-FADA-954B-99BA-5F21F1EC7D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D7FDAD-BC7C-814A-873A-F75CCBDD6125}"/>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68070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647C-EA04-4949-A492-3195D1CA21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6624E0-4CEB-6047-B6FD-B0CD5779B5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D18ABD-D5A4-1B48-9E14-C10CF0C5D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99C7F-14E5-7A4F-AA69-45706958EF5B}"/>
              </a:ext>
            </a:extLst>
          </p:cNvPr>
          <p:cNvSpPr>
            <a:spLocks noGrp="1"/>
          </p:cNvSpPr>
          <p:nvPr>
            <p:ph type="dt" sz="half" idx="10"/>
          </p:nvPr>
        </p:nvSpPr>
        <p:spPr/>
        <p:txBody>
          <a:bodyPr/>
          <a:lstStyle/>
          <a:p>
            <a:fld id="{1E0EB12A-20C9-7E40-8149-36FC33E249B3}" type="datetimeFigureOut">
              <a:rPr lang="en-US" smtClean="0"/>
              <a:t>4/12/2022</a:t>
            </a:fld>
            <a:endParaRPr lang="en-US"/>
          </a:p>
        </p:txBody>
      </p:sp>
      <p:sp>
        <p:nvSpPr>
          <p:cNvPr id="6" name="Footer Placeholder 5">
            <a:extLst>
              <a:ext uri="{FF2B5EF4-FFF2-40B4-BE49-F238E27FC236}">
                <a16:creationId xmlns:a16="http://schemas.microsoft.com/office/drawing/2014/main" id="{13E5AE9F-2283-A141-BD60-E7586E5E82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C14B-19BE-504B-915D-1D162B66038A}"/>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3092678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72403B-76EE-704C-AA79-37DFF9E7C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225A8FC-26E9-6248-A1AE-DF74BE0271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2195AD6-A603-274E-A018-F908E4CF36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fld id="{1E0EB12A-20C9-7E40-8149-36FC33E249B3}" type="datetimeFigureOut">
              <a:rPr lang="en-US" smtClean="0"/>
              <a:pPr/>
              <a:t>4/12/2022</a:t>
            </a:fld>
            <a:endParaRPr lang="en-US" dirty="0"/>
          </a:p>
        </p:txBody>
      </p:sp>
      <p:sp>
        <p:nvSpPr>
          <p:cNvPr id="5" name="Footer Placeholder 4">
            <a:extLst>
              <a:ext uri="{FF2B5EF4-FFF2-40B4-BE49-F238E27FC236}">
                <a16:creationId xmlns:a16="http://schemas.microsoft.com/office/drawing/2014/main" id="{E2B5E1A4-42A2-574A-AF36-ECA93985F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1CC5D8FA-D64A-424B-88B4-C1C34691C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BE42C48A-6ED1-1844-AB48-A670D08148BE}" type="slidenum">
              <a:rPr lang="en-US" smtClean="0"/>
              <a:pPr/>
              <a:t>‹#›</a:t>
            </a:fld>
            <a:endParaRPr lang="en-US" dirty="0"/>
          </a:p>
        </p:txBody>
      </p:sp>
    </p:spTree>
    <p:extLst>
      <p:ext uri="{BB962C8B-B14F-4D97-AF65-F5344CB8AC3E}">
        <p14:creationId xmlns:p14="http://schemas.microsoft.com/office/powerpoint/2010/main" val="1912068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7" r:id="rId12"/>
    <p:sldLayoutId id="2147483678" r:id="rId13"/>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E6B636FC-3E8E-3D46-8CEF-C9796468392B}"/>
              </a:ext>
            </a:extLst>
          </p:cNvPr>
          <p:cNvPicPr>
            <a:picLocks noChangeAspect="1"/>
          </p:cNvPicPr>
          <p:nvPr/>
        </p:nvPicPr>
        <p:blipFill>
          <a:blip r:embed="rId3"/>
          <a:stretch>
            <a:fillRect/>
          </a:stretch>
        </p:blipFill>
        <p:spPr>
          <a:xfrm>
            <a:off x="0" y="0"/>
            <a:ext cx="12192000" cy="6858000"/>
          </a:xfrm>
          <a:prstGeom prst="rect">
            <a:avLst/>
          </a:prstGeom>
        </p:spPr>
      </p:pic>
      <p:pic>
        <p:nvPicPr>
          <p:cNvPr id="3" name="Picture 2" descr="Text&#10;&#10;Description automatically generated">
            <a:extLst>
              <a:ext uri="{FF2B5EF4-FFF2-40B4-BE49-F238E27FC236}">
                <a16:creationId xmlns:a16="http://schemas.microsoft.com/office/drawing/2014/main" id="{E5FF253C-210C-1B48-9BDF-E7F249E2E479}"/>
              </a:ext>
            </a:extLst>
          </p:cNvPr>
          <p:cNvPicPr>
            <a:picLocks noChangeAspect="1"/>
          </p:cNvPicPr>
          <p:nvPr/>
        </p:nvPicPr>
        <p:blipFill>
          <a:blip r:embed="rId4"/>
          <a:stretch>
            <a:fillRect/>
          </a:stretch>
        </p:blipFill>
        <p:spPr>
          <a:xfrm>
            <a:off x="609599" y="25400"/>
            <a:ext cx="7121119" cy="1955800"/>
          </a:xfrm>
          <a:prstGeom prst="rect">
            <a:avLst/>
          </a:prstGeom>
        </p:spPr>
      </p:pic>
    </p:spTree>
    <p:extLst>
      <p:ext uri="{BB962C8B-B14F-4D97-AF65-F5344CB8AC3E}">
        <p14:creationId xmlns:p14="http://schemas.microsoft.com/office/powerpoint/2010/main" val="237277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A3B5D4-4BD8-994C-A8C0-AC9FD6FDA75C}"/>
              </a:ext>
            </a:extLst>
          </p:cNvPr>
          <p:cNvSpPr/>
          <p:nvPr/>
        </p:nvSpPr>
        <p:spPr>
          <a:xfrm>
            <a:off x="0" y="0"/>
            <a:ext cx="12192000" cy="2667000"/>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712550" y="828473"/>
            <a:ext cx="4088049" cy="1015663"/>
          </a:xfrm>
          <a:prstGeom prst="rect">
            <a:avLst/>
          </a:prstGeom>
          <a:noFill/>
        </p:spPr>
        <p:txBody>
          <a:bodyPr wrap="square" rtlCol="0">
            <a:spAutoFit/>
          </a:bodyPr>
          <a:lstStyle/>
          <a:p>
            <a:r>
              <a:rPr lang="en-US" sz="3000" b="1" dirty="0">
                <a:solidFill>
                  <a:schemeClr val="bg1"/>
                </a:solidFill>
                <a:cs typeface="Arial" panose="020B0604020202020204" pitchFamily="34" charset="0"/>
              </a:rPr>
              <a:t>About this slide presentation</a:t>
            </a:r>
          </a:p>
        </p:txBody>
      </p:sp>
      <p:sp>
        <p:nvSpPr>
          <p:cNvPr id="6" name="Text Placeholder 3">
            <a:extLst>
              <a:ext uri="{FF2B5EF4-FFF2-40B4-BE49-F238E27FC236}">
                <a16:creationId xmlns:a16="http://schemas.microsoft.com/office/drawing/2014/main" id="{8C579DB1-CB7F-5643-9E33-C9DB2A8B6F4F}"/>
              </a:ext>
            </a:extLst>
          </p:cNvPr>
          <p:cNvSpPr txBox="1">
            <a:spLocks/>
          </p:cNvSpPr>
          <p:nvPr/>
        </p:nvSpPr>
        <p:spPr>
          <a:xfrm>
            <a:off x="712551" y="3048000"/>
            <a:ext cx="9269649" cy="1506823"/>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a:lnSpc>
                <a:spcPct val="200000"/>
              </a:lnSpc>
              <a:buClr>
                <a:srgbClr val="22A887"/>
              </a:buClr>
            </a:pPr>
            <a:r>
              <a:rPr lang="en-US" sz="1600" dirty="0">
                <a:latin typeface="Arial" panose="020B0604020202020204" pitchFamily="34" charset="0"/>
                <a:cs typeface="Arial" panose="020B0604020202020204" pitchFamily="34" charset="0"/>
              </a:rPr>
              <a:t>Customize this PowerPoint as you see fit</a:t>
            </a:r>
          </a:p>
          <a:p>
            <a:pPr>
              <a:lnSpc>
                <a:spcPct val="200000"/>
              </a:lnSpc>
              <a:buClr>
                <a:srgbClr val="22A887"/>
              </a:buClr>
            </a:pPr>
            <a:r>
              <a:rPr lang="en-US" sz="1600" dirty="0">
                <a:latin typeface="Arial" panose="020B0604020202020204" pitchFamily="34" charset="0"/>
                <a:cs typeface="Arial" panose="020B0604020202020204" pitchFamily="34" charset="0"/>
              </a:rPr>
              <a:t>Use these slides to help train your team about key aspects of third-party risk</a:t>
            </a:r>
          </a:p>
          <a:p>
            <a:pPr>
              <a:lnSpc>
                <a:spcPct val="200000"/>
              </a:lnSpc>
              <a:buClr>
                <a:srgbClr val="22A887"/>
              </a:buClr>
            </a:pPr>
            <a:r>
              <a:rPr lang="en-US" sz="1600" dirty="0">
                <a:latin typeface="Arial" panose="020B0604020202020204" pitchFamily="34" charset="0"/>
                <a:cs typeface="Arial" panose="020B0604020202020204" pitchFamily="34" charset="0"/>
              </a:rPr>
              <a:t>Keep this file saved where the team can easily access it</a:t>
            </a:r>
          </a:p>
        </p:txBody>
      </p:sp>
    </p:spTree>
    <p:extLst>
      <p:ext uri="{BB962C8B-B14F-4D97-AF65-F5344CB8AC3E}">
        <p14:creationId xmlns:p14="http://schemas.microsoft.com/office/powerpoint/2010/main" val="125478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C691D0-DBED-054E-A713-36E6B08B9C4C}"/>
              </a:ext>
            </a:extLst>
          </p:cNvPr>
          <p:cNvSpPr/>
          <p:nvPr/>
        </p:nvSpPr>
        <p:spPr>
          <a:xfrm>
            <a:off x="0" y="0"/>
            <a:ext cx="12192000" cy="2667000"/>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85800" y="915680"/>
            <a:ext cx="4316649" cy="1015663"/>
          </a:xfrm>
          <a:prstGeom prst="rect">
            <a:avLst/>
          </a:prstGeom>
          <a:noFill/>
        </p:spPr>
        <p:txBody>
          <a:bodyPr wrap="square" rtlCol="0">
            <a:spAutoFit/>
          </a:bodyPr>
          <a:lstStyle/>
          <a:p>
            <a:r>
              <a:rPr lang="en-US" sz="3000" b="1" dirty="0">
                <a:solidFill>
                  <a:schemeClr val="bg1"/>
                </a:solidFill>
                <a:cs typeface="Arial" panose="020B0604020202020204" pitchFamily="34" charset="0"/>
              </a:rPr>
              <a:t>The Third-Party Risk Management Lifecycle</a:t>
            </a:r>
          </a:p>
        </p:txBody>
      </p:sp>
      <p:pic>
        <p:nvPicPr>
          <p:cNvPr id="8" name="Picture 7" descr="Graphical user interface, application, website&#10;&#10;Description automatically generated">
            <a:extLst>
              <a:ext uri="{FF2B5EF4-FFF2-40B4-BE49-F238E27FC236}">
                <a16:creationId xmlns:a16="http://schemas.microsoft.com/office/drawing/2014/main" id="{56A95921-8B8F-6E4C-9AD7-F7631CECA40A}"/>
              </a:ext>
            </a:extLst>
          </p:cNvPr>
          <p:cNvPicPr>
            <a:picLocks noChangeAspect="1"/>
          </p:cNvPicPr>
          <p:nvPr/>
        </p:nvPicPr>
        <p:blipFill>
          <a:blip r:embed="rId3"/>
          <a:stretch>
            <a:fillRect/>
          </a:stretch>
        </p:blipFill>
        <p:spPr>
          <a:xfrm>
            <a:off x="402624" y="3582680"/>
            <a:ext cx="11386751" cy="2171700"/>
          </a:xfrm>
          <a:prstGeom prst="rect">
            <a:avLst/>
          </a:prstGeom>
        </p:spPr>
      </p:pic>
    </p:spTree>
    <p:extLst>
      <p:ext uri="{BB962C8B-B14F-4D97-AF65-F5344CB8AC3E}">
        <p14:creationId xmlns:p14="http://schemas.microsoft.com/office/powerpoint/2010/main" val="155019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a:extLst>
              <a:ext uri="{FF2B5EF4-FFF2-40B4-BE49-F238E27FC236}">
                <a16:creationId xmlns:a16="http://schemas.microsoft.com/office/drawing/2014/main" id="{DB3E1C37-3A3B-5D45-ADCD-0D3477225272}"/>
              </a:ext>
            </a:extLst>
          </p:cNvPr>
          <p:cNvSpPr txBox="1">
            <a:spLocks/>
          </p:cNvSpPr>
          <p:nvPr/>
        </p:nvSpPr>
        <p:spPr>
          <a:xfrm>
            <a:off x="619125" y="3578662"/>
            <a:ext cx="4876799" cy="762000"/>
          </a:xfrm>
          <a:prstGeom prst="rect">
            <a:avLst/>
          </a:prstGeom>
        </p:spPr>
        <p:txBody>
          <a:bodyPr lIns="0" tIns="0" rIns="0" bIns="0"/>
          <a:lstStyle>
            <a:defPPr>
              <a:defRPr lang="en-US"/>
            </a:defPPr>
            <a:lvl1pPr indent="0">
              <a:lnSpc>
                <a:spcPct val="90000"/>
              </a:lnSpc>
              <a:spcBef>
                <a:spcPts val="1000"/>
              </a:spcBef>
              <a:buFont typeface="Arial" panose="020B0604020202020204" pitchFamily="34" charset="0"/>
              <a:buNone/>
              <a:defRPr sz="2800" b="1">
                <a:solidFill>
                  <a:srgbClr val="E3617E"/>
                </a:solidFill>
                <a:latin typeface="Segoe UI" panose="020B0502040204020203" pitchFamily="34" charset="0"/>
                <a:cs typeface="Segoe UI" panose="020B050204020402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solidFill>
                  <a:srgbClr val="041C59"/>
                </a:solidFill>
                <a:latin typeface="+mn-lt"/>
                <a:cs typeface="Arial" panose="020B0604020202020204" pitchFamily="34" charset="0"/>
              </a:rPr>
              <a:t>Guiding the Lifecycle</a:t>
            </a:r>
          </a:p>
        </p:txBody>
      </p:sp>
      <p:sp>
        <p:nvSpPr>
          <p:cNvPr id="3" name="Text Placeholder 3">
            <a:extLst>
              <a:ext uri="{FF2B5EF4-FFF2-40B4-BE49-F238E27FC236}">
                <a16:creationId xmlns:a16="http://schemas.microsoft.com/office/drawing/2014/main" id="{97B180DF-852F-3843-BB28-4B5AFFB376EF}"/>
              </a:ext>
            </a:extLst>
          </p:cNvPr>
          <p:cNvSpPr txBox="1">
            <a:spLocks/>
          </p:cNvSpPr>
          <p:nvPr/>
        </p:nvSpPr>
        <p:spPr>
          <a:xfrm>
            <a:off x="619125" y="4108356"/>
            <a:ext cx="10582275" cy="1500411"/>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indent="0">
              <a:spcAft>
                <a:spcPts val="700"/>
              </a:spcAft>
              <a:buClr>
                <a:srgbClr val="22A887"/>
              </a:buClr>
              <a:buNone/>
            </a:pPr>
            <a:r>
              <a:rPr lang="en-US" sz="1600" dirty="0">
                <a:latin typeface="Arial" panose="020B0604020202020204" pitchFamily="34" charset="0"/>
                <a:ea typeface="Helvetica" charset="0"/>
                <a:cs typeface="Arial" panose="020B0604020202020204" pitchFamily="34" charset="0"/>
              </a:rPr>
              <a:t>Oversight &amp; accountability, documentation &amp; reporting and independent review are not only peripheral activities, but an integral part of the third-party risk management lifecycle. Consider the following questions:</a:t>
            </a:r>
          </a:p>
          <a:p>
            <a:pPr>
              <a:spcBef>
                <a:spcPts val="0"/>
              </a:spcBef>
              <a:spcAft>
                <a:spcPts val="700"/>
              </a:spcAft>
              <a:buClr>
                <a:srgbClr val="22A887"/>
              </a:buClr>
            </a:pPr>
            <a:r>
              <a:rPr lang="en-US" sz="1600" dirty="0">
                <a:latin typeface="Arial" panose="020B0604020202020204" pitchFamily="34" charset="0"/>
                <a:ea typeface="Helvetica" charset="0"/>
                <a:cs typeface="Arial" panose="020B0604020202020204" pitchFamily="34" charset="0"/>
              </a:rPr>
              <a:t>Who will perform oversight on your third parties?</a:t>
            </a:r>
          </a:p>
          <a:p>
            <a:pPr>
              <a:spcBef>
                <a:spcPts val="0"/>
              </a:spcBef>
              <a:spcAft>
                <a:spcPts val="700"/>
              </a:spcAft>
              <a:buClr>
                <a:srgbClr val="22A887"/>
              </a:buClr>
            </a:pPr>
            <a:r>
              <a:rPr lang="en-US" sz="1600" dirty="0">
                <a:latin typeface="Arial" panose="020B0604020202020204" pitchFamily="34" charset="0"/>
                <a:ea typeface="Helvetica" charset="0"/>
                <a:cs typeface="Arial" panose="020B0604020202020204" pitchFamily="34" charset="0"/>
              </a:rPr>
              <a:t>What’s included in your policies, programs, procedures, control evidence and reports?</a:t>
            </a:r>
          </a:p>
          <a:p>
            <a:pPr>
              <a:spcBef>
                <a:spcPts val="0"/>
              </a:spcBef>
              <a:spcAft>
                <a:spcPts val="700"/>
              </a:spcAft>
              <a:buClr>
                <a:srgbClr val="22A887"/>
              </a:buClr>
            </a:pPr>
            <a:r>
              <a:rPr lang="en-US" sz="1600" dirty="0">
                <a:latin typeface="Arial" panose="020B0604020202020204" pitchFamily="34" charset="0"/>
                <a:ea typeface="Helvetica" charset="0"/>
                <a:cs typeface="Arial" panose="020B0604020202020204" pitchFamily="34" charset="0"/>
              </a:rPr>
              <a:t>How will you bring in internal audit teams to keep your organization honest?</a:t>
            </a:r>
          </a:p>
        </p:txBody>
      </p:sp>
      <p:sp>
        <p:nvSpPr>
          <p:cNvPr id="2" name="TextBox 1">
            <a:extLst>
              <a:ext uri="{FF2B5EF4-FFF2-40B4-BE49-F238E27FC236}">
                <a16:creationId xmlns:a16="http://schemas.microsoft.com/office/drawing/2014/main" id="{8DF63F01-1806-45A1-94C9-BB53F89416F6}"/>
              </a:ext>
            </a:extLst>
          </p:cNvPr>
          <p:cNvSpPr txBox="1"/>
          <p:nvPr/>
        </p:nvSpPr>
        <p:spPr>
          <a:xfrm>
            <a:off x="565789" y="3226889"/>
            <a:ext cx="3048000" cy="369332"/>
          </a:xfrm>
          <a:prstGeom prst="rect">
            <a:avLst/>
          </a:prstGeom>
          <a:noFill/>
        </p:spPr>
        <p:txBody>
          <a:bodyPr wrap="square" rtlCol="0">
            <a:spAutoFit/>
          </a:bodyPr>
          <a:lstStyle/>
          <a:p>
            <a:r>
              <a:rPr lang="en-US" dirty="0">
                <a:solidFill>
                  <a:srgbClr val="041C59"/>
                </a:solidFill>
                <a:cs typeface="Arial" panose="020B0604020202020204" pitchFamily="34" charset="0"/>
              </a:rPr>
              <a:t>SUPPORTING ELEMENTS</a:t>
            </a:r>
          </a:p>
        </p:txBody>
      </p:sp>
      <p:pic>
        <p:nvPicPr>
          <p:cNvPr id="5" name="Picture 4" descr="A screenshot of a computer&#10;&#10;Description automatically generated with low confidence">
            <a:extLst>
              <a:ext uri="{FF2B5EF4-FFF2-40B4-BE49-F238E27FC236}">
                <a16:creationId xmlns:a16="http://schemas.microsoft.com/office/drawing/2014/main" id="{850AC1A5-12E1-7744-829A-17ECA9843981}"/>
              </a:ext>
            </a:extLst>
          </p:cNvPr>
          <p:cNvPicPr>
            <a:picLocks noChangeAspect="1"/>
          </p:cNvPicPr>
          <p:nvPr/>
        </p:nvPicPr>
        <p:blipFill>
          <a:blip r:embed="rId3"/>
          <a:stretch>
            <a:fillRect/>
          </a:stretch>
        </p:blipFill>
        <p:spPr>
          <a:xfrm>
            <a:off x="457199" y="325719"/>
            <a:ext cx="11308255" cy="2156729"/>
          </a:xfrm>
          <a:prstGeom prst="rect">
            <a:avLst/>
          </a:prstGeom>
        </p:spPr>
      </p:pic>
      <p:pic>
        <p:nvPicPr>
          <p:cNvPr id="8" name="Picture 7" descr="Background pattern&#10;&#10;Description automatically generated">
            <a:extLst>
              <a:ext uri="{FF2B5EF4-FFF2-40B4-BE49-F238E27FC236}">
                <a16:creationId xmlns:a16="http://schemas.microsoft.com/office/drawing/2014/main" id="{B89BACE9-8327-5C4B-89F1-D9A8676820F8}"/>
              </a:ext>
            </a:extLst>
          </p:cNvPr>
          <p:cNvPicPr>
            <a:picLocks noChangeAspect="1"/>
          </p:cNvPicPr>
          <p:nvPr/>
        </p:nvPicPr>
        <p:blipFill>
          <a:blip r:embed="rId4"/>
          <a:stretch>
            <a:fillRect/>
          </a:stretch>
        </p:blipFill>
        <p:spPr>
          <a:xfrm rot="10800000">
            <a:off x="3711026" y="1905001"/>
            <a:ext cx="4800600" cy="1003300"/>
          </a:xfrm>
          <a:prstGeom prst="rect">
            <a:avLst/>
          </a:prstGeom>
        </p:spPr>
      </p:pic>
    </p:spTree>
    <p:extLst>
      <p:ext uri="{BB962C8B-B14F-4D97-AF65-F5344CB8AC3E}">
        <p14:creationId xmlns:p14="http://schemas.microsoft.com/office/powerpoint/2010/main" val="9080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97B180DF-852F-3843-BB28-4B5AFFB376EF}"/>
              </a:ext>
            </a:extLst>
          </p:cNvPr>
          <p:cNvSpPr txBox="1">
            <a:spLocks/>
          </p:cNvSpPr>
          <p:nvPr/>
        </p:nvSpPr>
        <p:spPr>
          <a:xfrm>
            <a:off x="706755" y="3781159"/>
            <a:ext cx="10778490" cy="2772041"/>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Planning &amp; Risk Assessment: </a:t>
            </a:r>
            <a:r>
              <a:rPr lang="en-US" sz="1600" dirty="0">
                <a:latin typeface="Arial" panose="020B0604020202020204" pitchFamily="34" charset="0"/>
                <a:cs typeface="Arial" panose="020B0604020202020204" pitchFamily="34" charset="0"/>
              </a:rPr>
              <a:t>Begin the onboarding stage by determining the scope of relationships that should be included in the lifecycle. This can be done by defining what a vendor, service provider or third party is to your organization. You can then evaluate the following:</a:t>
            </a:r>
          </a:p>
          <a:p>
            <a:pPr lvl="1">
              <a:spcAft>
                <a:spcPts val="700"/>
              </a:spcAft>
              <a:buClr>
                <a:srgbClr val="1BBA9A"/>
              </a:buClr>
            </a:pPr>
            <a:r>
              <a:rPr lang="en-US" sz="1600" dirty="0">
                <a:latin typeface="Arial" panose="020B0604020202020204" pitchFamily="34" charset="0"/>
                <a:cs typeface="Arial" panose="020B0604020202020204" pitchFamily="34" charset="0"/>
              </a:rPr>
              <a:t>Inherent risk: The most amount of risk a vendor can pose to your organization (typically rated as low, moderate or high risk).</a:t>
            </a:r>
          </a:p>
          <a:p>
            <a:pPr lvl="1">
              <a:spcAft>
                <a:spcPts val="700"/>
              </a:spcAft>
              <a:buClr>
                <a:srgbClr val="1BBA9A"/>
              </a:buClr>
            </a:pPr>
            <a:r>
              <a:rPr lang="en-US" sz="1600" dirty="0">
                <a:latin typeface="Arial" panose="020B0604020202020204" pitchFamily="34" charset="0"/>
                <a:cs typeface="Arial" panose="020B0604020202020204" pitchFamily="34" charset="0"/>
              </a:rPr>
              <a:t>Criticality: The impact of the vendor engagement (rated as critical or non-critical).</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Due Diligence: </a:t>
            </a:r>
            <a:r>
              <a:rPr lang="en-US" sz="1600" dirty="0">
                <a:latin typeface="Arial" panose="020B0604020202020204" pitchFamily="34" charset="0"/>
                <a:ea typeface="Helvetica" charset="0"/>
                <a:cs typeface="Arial" panose="020B0604020202020204" pitchFamily="34" charset="0"/>
              </a:rPr>
              <a:t>This involves the collection, review and assessment of vendor information and controls.</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Contracting:</a:t>
            </a:r>
            <a:r>
              <a:rPr lang="en-US" sz="1600" dirty="0">
                <a:latin typeface="Arial" panose="020B0604020202020204" pitchFamily="34" charset="0"/>
                <a:ea typeface="Helvetica" charset="0"/>
                <a:cs typeface="Arial" panose="020B0604020202020204" pitchFamily="34" charset="0"/>
              </a:rPr>
              <a:t> The vendor contract should be properly managed to ensure processes for internal planning, negotiation, creating/drafting, approving/executing, storing and ongoing management.</a:t>
            </a:r>
            <a:endParaRPr lang="en-US" sz="1500" dirty="0">
              <a:latin typeface="Arial" panose="020B0604020202020204" pitchFamily="34" charset="0"/>
              <a:ea typeface="Helvetica" charset="0"/>
              <a:cs typeface="Arial" panose="020B0604020202020204" pitchFamily="34" charset="0"/>
            </a:endParaRPr>
          </a:p>
        </p:txBody>
      </p:sp>
      <p:sp>
        <p:nvSpPr>
          <p:cNvPr id="4" name="Text Placeholder 1">
            <a:extLst>
              <a:ext uri="{FF2B5EF4-FFF2-40B4-BE49-F238E27FC236}">
                <a16:creationId xmlns:a16="http://schemas.microsoft.com/office/drawing/2014/main" id="{969E884A-1078-8A45-BA32-039B074E7000}"/>
              </a:ext>
            </a:extLst>
          </p:cNvPr>
          <p:cNvSpPr txBox="1">
            <a:spLocks/>
          </p:cNvSpPr>
          <p:nvPr/>
        </p:nvSpPr>
        <p:spPr>
          <a:xfrm>
            <a:off x="676273" y="3200400"/>
            <a:ext cx="2743201" cy="478766"/>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6666D2"/>
                </a:solidFill>
                <a:latin typeface="Arial" panose="020B0604020202020204" pitchFamily="34" charset="0"/>
                <a:cs typeface="Arial" panose="020B0604020202020204" pitchFamily="34" charset="0"/>
              </a:rPr>
              <a:t>Onboarding</a:t>
            </a:r>
          </a:p>
        </p:txBody>
      </p:sp>
      <p:sp>
        <p:nvSpPr>
          <p:cNvPr id="5" name="TextBox 4">
            <a:extLst>
              <a:ext uri="{FF2B5EF4-FFF2-40B4-BE49-F238E27FC236}">
                <a16:creationId xmlns:a16="http://schemas.microsoft.com/office/drawing/2014/main" id="{CCFA10A2-82D6-48E1-A7F9-F7CCB9DC468F}"/>
              </a:ext>
            </a:extLst>
          </p:cNvPr>
          <p:cNvSpPr txBox="1"/>
          <p:nvPr/>
        </p:nvSpPr>
        <p:spPr>
          <a:xfrm>
            <a:off x="609600" y="2885702"/>
            <a:ext cx="3048000" cy="369332"/>
          </a:xfrm>
          <a:prstGeom prst="rect">
            <a:avLst/>
          </a:prstGeom>
          <a:noFill/>
        </p:spPr>
        <p:txBody>
          <a:bodyPr wrap="square" rtlCol="0">
            <a:spAutoFit/>
          </a:bodyPr>
          <a:lstStyle/>
          <a:p>
            <a:r>
              <a:rPr lang="en-US" dirty="0">
                <a:solidFill>
                  <a:srgbClr val="6666D2"/>
                </a:solidFill>
                <a:latin typeface="Arial" panose="020B0604020202020204" pitchFamily="34" charset="0"/>
                <a:cs typeface="Arial" panose="020B0604020202020204" pitchFamily="34" charset="0"/>
              </a:rPr>
              <a:t>STAGE 1</a:t>
            </a:r>
          </a:p>
        </p:txBody>
      </p:sp>
      <p:pic>
        <p:nvPicPr>
          <p:cNvPr id="2" name="Picture 1">
            <a:extLst>
              <a:ext uri="{FF2B5EF4-FFF2-40B4-BE49-F238E27FC236}">
                <a16:creationId xmlns:a16="http://schemas.microsoft.com/office/drawing/2014/main" id="{E82F568C-C801-5E4F-8FEA-2221DA7EB7A8}"/>
              </a:ext>
            </a:extLst>
          </p:cNvPr>
          <p:cNvPicPr>
            <a:picLocks noChangeAspect="1"/>
          </p:cNvPicPr>
          <p:nvPr/>
        </p:nvPicPr>
        <p:blipFill>
          <a:blip r:embed="rId3"/>
          <a:stretch>
            <a:fillRect/>
          </a:stretch>
        </p:blipFill>
        <p:spPr>
          <a:xfrm>
            <a:off x="381000" y="177466"/>
            <a:ext cx="11352575" cy="2337134"/>
          </a:xfrm>
          <a:prstGeom prst="rect">
            <a:avLst/>
          </a:prstGeom>
        </p:spPr>
      </p:pic>
    </p:spTree>
    <p:extLst>
      <p:ext uri="{BB962C8B-B14F-4D97-AF65-F5344CB8AC3E}">
        <p14:creationId xmlns:p14="http://schemas.microsoft.com/office/powerpoint/2010/main" val="72969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97B180DF-852F-3843-BB28-4B5AFFB376EF}"/>
              </a:ext>
            </a:extLst>
          </p:cNvPr>
          <p:cNvSpPr txBox="1">
            <a:spLocks/>
          </p:cNvSpPr>
          <p:nvPr/>
        </p:nvSpPr>
        <p:spPr>
          <a:xfrm>
            <a:off x="706755" y="3793882"/>
            <a:ext cx="10778490" cy="2454518"/>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Re-assessments: </a:t>
            </a:r>
            <a:r>
              <a:rPr lang="en-US" sz="1600" dirty="0">
                <a:latin typeface="Arial" panose="020B0604020202020204" pitchFamily="34" charset="0"/>
                <a:cs typeface="Arial" panose="020B0604020202020204" pitchFamily="34" charset="0"/>
              </a:rPr>
              <a:t>Assess risk periodically, depending on the inherent risk. In general, critical and high-risk vendors at least annually, moderate-risk vendors every 18 months-2 years and low-risk vendors every 2-3 years.</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Monitoring &amp; Performance: </a:t>
            </a:r>
            <a:r>
              <a:rPr lang="en-US" sz="1600" dirty="0">
                <a:latin typeface="Arial" panose="020B0604020202020204" pitchFamily="34" charset="0"/>
                <a:cs typeface="Arial" panose="020B0604020202020204" pitchFamily="34" charset="0"/>
              </a:rPr>
              <a:t>Ongoing monitoring of risk and performance ensures that quality and risk level stay consistent and acceptable throughout the relationship.</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Renewals: </a:t>
            </a:r>
            <a:r>
              <a:rPr lang="en-US" sz="1600" dirty="0">
                <a:latin typeface="Arial" panose="020B0604020202020204" pitchFamily="34" charset="0"/>
                <a:ea typeface="Helvetica" charset="0"/>
                <a:cs typeface="Arial" panose="020B0604020202020204" pitchFamily="34" charset="0"/>
              </a:rPr>
              <a:t>Review the contract well ahead its scheduled renewal date to allow sufficient time for any negotiations or changes.</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Due Diligence:</a:t>
            </a:r>
            <a:r>
              <a:rPr lang="en-US" sz="1600" dirty="0">
                <a:latin typeface="Arial" panose="020B0604020202020204" pitchFamily="34" charset="0"/>
                <a:ea typeface="Helvetica" charset="0"/>
                <a:cs typeface="Arial" panose="020B0604020202020204" pitchFamily="34" charset="0"/>
              </a:rPr>
              <a:t> Collect and review due diligence periodically for situations like contract renewals, vendor performance issues or updated regulatory requirements.</a:t>
            </a:r>
            <a:endParaRPr lang="en-US" sz="1500" dirty="0">
              <a:latin typeface="Arial" panose="020B0604020202020204" pitchFamily="34" charset="0"/>
              <a:ea typeface="Helvetica" charset="0"/>
              <a:cs typeface="Arial" panose="020B0604020202020204" pitchFamily="34" charset="0"/>
            </a:endParaRPr>
          </a:p>
        </p:txBody>
      </p:sp>
      <p:sp>
        <p:nvSpPr>
          <p:cNvPr id="4" name="Text Placeholder 1">
            <a:extLst>
              <a:ext uri="{FF2B5EF4-FFF2-40B4-BE49-F238E27FC236}">
                <a16:creationId xmlns:a16="http://schemas.microsoft.com/office/drawing/2014/main" id="{969E884A-1078-8A45-BA32-039B074E7000}"/>
              </a:ext>
            </a:extLst>
          </p:cNvPr>
          <p:cNvSpPr txBox="1">
            <a:spLocks/>
          </p:cNvSpPr>
          <p:nvPr/>
        </p:nvSpPr>
        <p:spPr>
          <a:xfrm>
            <a:off x="676273" y="3200400"/>
            <a:ext cx="2743201" cy="478766"/>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22A887"/>
                </a:solidFill>
                <a:latin typeface="Arial" panose="020B0604020202020204" pitchFamily="34" charset="0"/>
                <a:cs typeface="Arial" panose="020B0604020202020204" pitchFamily="34" charset="0"/>
              </a:rPr>
              <a:t>Ongoing</a:t>
            </a:r>
          </a:p>
          <a:p>
            <a:pPr marL="0" indent="0">
              <a:buNone/>
            </a:pPr>
            <a:endParaRPr lang="en-US" b="1" dirty="0">
              <a:solidFill>
                <a:srgbClr val="00B593"/>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CFA10A2-82D6-48E1-A7F9-F7CCB9DC468F}"/>
              </a:ext>
            </a:extLst>
          </p:cNvPr>
          <p:cNvSpPr txBox="1"/>
          <p:nvPr/>
        </p:nvSpPr>
        <p:spPr>
          <a:xfrm>
            <a:off x="609600" y="2888467"/>
            <a:ext cx="3048000" cy="369332"/>
          </a:xfrm>
          <a:prstGeom prst="rect">
            <a:avLst/>
          </a:prstGeom>
          <a:noFill/>
        </p:spPr>
        <p:txBody>
          <a:bodyPr wrap="square" rtlCol="0">
            <a:spAutoFit/>
          </a:bodyPr>
          <a:lstStyle/>
          <a:p>
            <a:r>
              <a:rPr lang="en-US" dirty="0">
                <a:solidFill>
                  <a:srgbClr val="22A887"/>
                </a:solidFill>
                <a:latin typeface="Arial" panose="020B0604020202020204" pitchFamily="34" charset="0"/>
                <a:cs typeface="Arial" panose="020B0604020202020204" pitchFamily="34" charset="0"/>
              </a:rPr>
              <a:t>STAGE 2</a:t>
            </a:r>
          </a:p>
        </p:txBody>
      </p:sp>
      <p:pic>
        <p:nvPicPr>
          <p:cNvPr id="2" name="Picture 1">
            <a:extLst>
              <a:ext uri="{FF2B5EF4-FFF2-40B4-BE49-F238E27FC236}">
                <a16:creationId xmlns:a16="http://schemas.microsoft.com/office/drawing/2014/main" id="{F1E1C857-2DD0-EA44-BB1E-B045BC3C15F9}"/>
              </a:ext>
            </a:extLst>
          </p:cNvPr>
          <p:cNvPicPr>
            <a:picLocks noChangeAspect="1"/>
          </p:cNvPicPr>
          <p:nvPr/>
        </p:nvPicPr>
        <p:blipFill>
          <a:blip r:embed="rId3"/>
          <a:stretch>
            <a:fillRect/>
          </a:stretch>
        </p:blipFill>
        <p:spPr>
          <a:xfrm>
            <a:off x="228600" y="-76200"/>
            <a:ext cx="11734800" cy="2826870"/>
          </a:xfrm>
          <a:prstGeom prst="rect">
            <a:avLst/>
          </a:prstGeom>
        </p:spPr>
      </p:pic>
    </p:spTree>
    <p:extLst>
      <p:ext uri="{BB962C8B-B14F-4D97-AF65-F5344CB8AC3E}">
        <p14:creationId xmlns:p14="http://schemas.microsoft.com/office/powerpoint/2010/main" val="426100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97B180DF-852F-3843-BB28-4B5AFFB376EF}"/>
              </a:ext>
            </a:extLst>
          </p:cNvPr>
          <p:cNvSpPr txBox="1">
            <a:spLocks/>
          </p:cNvSpPr>
          <p:nvPr/>
        </p:nvSpPr>
        <p:spPr>
          <a:xfrm>
            <a:off x="727710" y="3788103"/>
            <a:ext cx="10778490" cy="1509131"/>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Termination: </a:t>
            </a:r>
            <a:r>
              <a:rPr lang="en-US" sz="1600" dirty="0">
                <a:latin typeface="Arial" panose="020B0604020202020204" pitchFamily="34" charset="0"/>
                <a:ea typeface="Helvetica" charset="0"/>
                <a:cs typeface="Arial" panose="020B0604020202020204" pitchFamily="34" charset="0"/>
              </a:rPr>
              <a:t>Notify the vendor that the contract won’t be renewed after it expires.</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Exit Plan Execution:</a:t>
            </a:r>
            <a:r>
              <a:rPr lang="en-US" sz="1600" dirty="0">
                <a:latin typeface="Arial" panose="020B0604020202020204" pitchFamily="34" charset="0"/>
                <a:ea typeface="Helvetica" charset="0"/>
                <a:cs typeface="Arial" panose="020B0604020202020204" pitchFamily="34" charset="0"/>
              </a:rPr>
              <a:t> Ensure that both parties complete their responsibilities as outlined in the exit plan. The vendor will return or dispose of your organization’s data while you’ll proceed with your duties of removing the vendor from your inventory. </a:t>
            </a:r>
          </a:p>
          <a:p>
            <a:pPr>
              <a:spcAft>
                <a:spcPts val="700"/>
              </a:spcAft>
              <a:buClr>
                <a:srgbClr val="1BBA9A"/>
              </a:buClr>
            </a:pPr>
            <a:r>
              <a:rPr lang="en-US" sz="1600" b="1" dirty="0">
                <a:latin typeface="Arial" panose="020B0604020202020204" pitchFamily="34" charset="0"/>
                <a:ea typeface="Helvetica" charset="0"/>
                <a:cs typeface="Arial" panose="020B0604020202020204" pitchFamily="34" charset="0"/>
              </a:rPr>
              <a:t>TPRM Closure: </a:t>
            </a:r>
            <a:r>
              <a:rPr lang="en-US" sz="1600" dirty="0">
                <a:latin typeface="Arial" panose="020B0604020202020204" pitchFamily="34" charset="0"/>
                <a:ea typeface="Helvetica" charset="0"/>
                <a:cs typeface="Arial" panose="020B0604020202020204" pitchFamily="34" charset="0"/>
              </a:rPr>
              <a:t>Vendor information should be appropriately filed or archived after the exit plan is complete. </a:t>
            </a:r>
            <a:endParaRPr lang="en-US" sz="1500" dirty="0">
              <a:latin typeface="Arial" panose="020B0604020202020204" pitchFamily="34" charset="0"/>
              <a:ea typeface="Helvetica" charset="0"/>
              <a:cs typeface="Arial" panose="020B0604020202020204" pitchFamily="34" charset="0"/>
            </a:endParaRPr>
          </a:p>
        </p:txBody>
      </p:sp>
      <p:sp>
        <p:nvSpPr>
          <p:cNvPr id="4" name="Text Placeholder 1">
            <a:extLst>
              <a:ext uri="{FF2B5EF4-FFF2-40B4-BE49-F238E27FC236}">
                <a16:creationId xmlns:a16="http://schemas.microsoft.com/office/drawing/2014/main" id="{969E884A-1078-8A45-BA32-039B074E7000}"/>
              </a:ext>
            </a:extLst>
          </p:cNvPr>
          <p:cNvSpPr txBox="1">
            <a:spLocks/>
          </p:cNvSpPr>
          <p:nvPr/>
        </p:nvSpPr>
        <p:spPr>
          <a:xfrm>
            <a:off x="684850" y="3264932"/>
            <a:ext cx="2743201" cy="478766"/>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25AAE2"/>
                </a:solidFill>
                <a:latin typeface="Arial" panose="020B0604020202020204" pitchFamily="34" charset="0"/>
                <a:cs typeface="Arial" panose="020B0604020202020204" pitchFamily="34" charset="0"/>
              </a:rPr>
              <a:t>Offboarding</a:t>
            </a:r>
          </a:p>
          <a:p>
            <a:pPr marL="0" indent="0">
              <a:buNone/>
            </a:pPr>
            <a:endParaRPr lang="en-US" b="1" dirty="0">
              <a:solidFill>
                <a:srgbClr val="00B593"/>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CFA10A2-82D6-48E1-A7F9-F7CCB9DC468F}"/>
              </a:ext>
            </a:extLst>
          </p:cNvPr>
          <p:cNvSpPr txBox="1"/>
          <p:nvPr/>
        </p:nvSpPr>
        <p:spPr>
          <a:xfrm>
            <a:off x="618177" y="2895600"/>
            <a:ext cx="3048000" cy="369332"/>
          </a:xfrm>
          <a:prstGeom prst="rect">
            <a:avLst/>
          </a:prstGeom>
          <a:noFill/>
        </p:spPr>
        <p:txBody>
          <a:bodyPr wrap="square" rtlCol="0">
            <a:spAutoFit/>
          </a:bodyPr>
          <a:lstStyle/>
          <a:p>
            <a:r>
              <a:rPr lang="en-US" dirty="0">
                <a:solidFill>
                  <a:srgbClr val="25AAE2"/>
                </a:solidFill>
                <a:latin typeface="Arial" panose="020B0604020202020204" pitchFamily="34" charset="0"/>
                <a:cs typeface="Arial" panose="020B0604020202020204" pitchFamily="34" charset="0"/>
              </a:rPr>
              <a:t>STAGE 3</a:t>
            </a:r>
          </a:p>
        </p:txBody>
      </p:sp>
      <p:pic>
        <p:nvPicPr>
          <p:cNvPr id="2" name="Picture 1">
            <a:extLst>
              <a:ext uri="{FF2B5EF4-FFF2-40B4-BE49-F238E27FC236}">
                <a16:creationId xmlns:a16="http://schemas.microsoft.com/office/drawing/2014/main" id="{4B4625D6-9FEE-294C-8621-8D980C548898}"/>
              </a:ext>
            </a:extLst>
          </p:cNvPr>
          <p:cNvPicPr>
            <a:picLocks noChangeAspect="1"/>
          </p:cNvPicPr>
          <p:nvPr/>
        </p:nvPicPr>
        <p:blipFill>
          <a:blip r:embed="rId3"/>
          <a:stretch>
            <a:fillRect/>
          </a:stretch>
        </p:blipFill>
        <p:spPr>
          <a:xfrm>
            <a:off x="381000" y="152400"/>
            <a:ext cx="11393020" cy="2531782"/>
          </a:xfrm>
          <a:prstGeom prst="rect">
            <a:avLst/>
          </a:prstGeom>
        </p:spPr>
      </p:pic>
    </p:spTree>
    <p:extLst>
      <p:ext uri="{BB962C8B-B14F-4D97-AF65-F5344CB8AC3E}">
        <p14:creationId xmlns:p14="http://schemas.microsoft.com/office/powerpoint/2010/main" val="147667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705DE3D-65EA-4CED-A1CC-358DACCB741A}"/>
              </a:ext>
            </a:extLst>
          </p:cNvPr>
          <p:cNvSpPr/>
          <p:nvPr/>
        </p:nvSpPr>
        <p:spPr>
          <a:xfrm>
            <a:off x="0" y="0"/>
            <a:ext cx="3179176" cy="6858000"/>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7" name="Text Placeholder 1">
            <a:extLst>
              <a:ext uri="{FF2B5EF4-FFF2-40B4-BE49-F238E27FC236}">
                <a16:creationId xmlns:a16="http://schemas.microsoft.com/office/drawing/2014/main" id="{DB3E1C37-3A3B-5D45-ADCD-0D3477225272}"/>
              </a:ext>
            </a:extLst>
          </p:cNvPr>
          <p:cNvSpPr txBox="1">
            <a:spLocks/>
          </p:cNvSpPr>
          <p:nvPr/>
        </p:nvSpPr>
        <p:spPr>
          <a:xfrm>
            <a:off x="494814" y="2362200"/>
            <a:ext cx="2324586" cy="2125618"/>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solidFill>
                  <a:schemeClr val="bg1"/>
                </a:solidFill>
                <a:latin typeface="Arial" panose="020B0604020202020204" pitchFamily="34" charset="0"/>
                <a:cs typeface="Arial" panose="020B0604020202020204" pitchFamily="34" charset="0"/>
              </a:rPr>
              <a:t>Key Themes to Consider at Every Single Step </a:t>
            </a:r>
          </a:p>
        </p:txBody>
      </p:sp>
      <p:sp>
        <p:nvSpPr>
          <p:cNvPr id="19" name="Text Placeholder 3">
            <a:extLst>
              <a:ext uri="{FF2B5EF4-FFF2-40B4-BE49-F238E27FC236}">
                <a16:creationId xmlns:a16="http://schemas.microsoft.com/office/drawing/2014/main" id="{81100B17-078F-7E4C-AB68-9076809F4184}"/>
              </a:ext>
            </a:extLst>
          </p:cNvPr>
          <p:cNvSpPr txBox="1">
            <a:spLocks/>
          </p:cNvSpPr>
          <p:nvPr/>
        </p:nvSpPr>
        <p:spPr>
          <a:xfrm>
            <a:off x="3876051" y="2537196"/>
            <a:ext cx="2717699" cy="276899"/>
          </a:xfrm>
          <a:prstGeom prst="rect">
            <a:avLst/>
          </a:prstGeom>
        </p:spPr>
        <p:txBody>
          <a:bodyPr vert="horz" lIns="0" tIns="0" rIns="0" bIns="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1800"/>
              </a:spcAft>
              <a:buClr>
                <a:srgbClr val="00B593"/>
              </a:buClr>
            </a:pPr>
            <a:r>
              <a:rPr lang="en-US" sz="1800" dirty="0">
                <a:solidFill>
                  <a:schemeClr val="tx1"/>
                </a:solidFill>
                <a:latin typeface="Arial" panose="020B0604020202020204" pitchFamily="34" charset="0"/>
                <a:cs typeface="Arial" panose="020B0604020202020204" pitchFamily="34" charset="0"/>
              </a:rPr>
              <a:t>Board involvement </a:t>
            </a:r>
          </a:p>
        </p:txBody>
      </p:sp>
      <p:sp>
        <p:nvSpPr>
          <p:cNvPr id="20" name="Text Placeholder 3">
            <a:extLst>
              <a:ext uri="{FF2B5EF4-FFF2-40B4-BE49-F238E27FC236}">
                <a16:creationId xmlns:a16="http://schemas.microsoft.com/office/drawing/2014/main" id="{611A5FA0-DD58-1D45-B150-85D77D62C6E1}"/>
              </a:ext>
            </a:extLst>
          </p:cNvPr>
          <p:cNvSpPr txBox="1">
            <a:spLocks/>
          </p:cNvSpPr>
          <p:nvPr/>
        </p:nvSpPr>
        <p:spPr>
          <a:xfrm>
            <a:off x="6726828" y="2362200"/>
            <a:ext cx="2286000" cy="886499"/>
          </a:xfrm>
          <a:prstGeom prst="rect">
            <a:avLst/>
          </a:prstGeom>
        </p:spPr>
        <p:txBody>
          <a:bodyPr vert="horz" lIns="0" tIns="0" rIns="0" bIns="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1800"/>
              </a:spcAft>
              <a:buClr>
                <a:srgbClr val="00B593"/>
              </a:buClr>
            </a:pPr>
            <a:r>
              <a:rPr lang="en-US" sz="1800" dirty="0">
                <a:solidFill>
                  <a:schemeClr val="tx1"/>
                </a:solidFill>
                <a:latin typeface="Arial" panose="020B0604020202020204" pitchFamily="34" charset="0"/>
                <a:cs typeface="Arial" panose="020B0604020202020204" pitchFamily="34" charset="0"/>
              </a:rPr>
              <a:t>Checkbox mentality is unacceptable</a:t>
            </a:r>
          </a:p>
        </p:txBody>
      </p:sp>
      <p:sp>
        <p:nvSpPr>
          <p:cNvPr id="21" name="Rectangle 20">
            <a:extLst>
              <a:ext uri="{FF2B5EF4-FFF2-40B4-BE49-F238E27FC236}">
                <a16:creationId xmlns:a16="http://schemas.microsoft.com/office/drawing/2014/main" id="{2872D689-7160-1E4D-8CF4-EDFEC34469BB}"/>
              </a:ext>
            </a:extLst>
          </p:cNvPr>
          <p:cNvSpPr/>
          <p:nvPr/>
        </p:nvSpPr>
        <p:spPr>
          <a:xfrm>
            <a:off x="3876051" y="2308396"/>
            <a:ext cx="2286000" cy="118872"/>
          </a:xfrm>
          <a:prstGeom prst="rect">
            <a:avLst/>
          </a:prstGeom>
          <a:solidFill>
            <a:srgbClr val="22A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2" name="Rectangle 21">
            <a:extLst>
              <a:ext uri="{FF2B5EF4-FFF2-40B4-BE49-F238E27FC236}">
                <a16:creationId xmlns:a16="http://schemas.microsoft.com/office/drawing/2014/main" id="{45F18D26-44F1-1F45-9371-69AE575CA043}"/>
              </a:ext>
            </a:extLst>
          </p:cNvPr>
          <p:cNvSpPr/>
          <p:nvPr/>
        </p:nvSpPr>
        <p:spPr>
          <a:xfrm>
            <a:off x="6726827" y="2308396"/>
            <a:ext cx="2286000" cy="118872"/>
          </a:xfrm>
          <a:prstGeom prst="rect">
            <a:avLst/>
          </a:prstGeom>
          <a:solidFill>
            <a:srgbClr val="22A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3" name="Text Placeholder 3">
            <a:extLst>
              <a:ext uri="{FF2B5EF4-FFF2-40B4-BE49-F238E27FC236}">
                <a16:creationId xmlns:a16="http://schemas.microsoft.com/office/drawing/2014/main" id="{730D408B-809F-414B-8AED-425CF5B589E0}"/>
              </a:ext>
            </a:extLst>
          </p:cNvPr>
          <p:cNvSpPr txBox="1">
            <a:spLocks/>
          </p:cNvSpPr>
          <p:nvPr/>
        </p:nvSpPr>
        <p:spPr>
          <a:xfrm>
            <a:off x="3876052" y="4894327"/>
            <a:ext cx="2514600" cy="553998"/>
          </a:xfrm>
          <a:prstGeom prst="rect">
            <a:avLst/>
          </a:prstGeom>
        </p:spPr>
        <p:txBody>
          <a:bodyPr vert="horz" lIns="0" tIns="0" rIns="0" bIns="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1800"/>
              </a:spcAft>
              <a:buClr>
                <a:srgbClr val="00B593"/>
              </a:buClr>
            </a:pPr>
            <a:r>
              <a:rPr lang="en-US" sz="1800" dirty="0">
                <a:solidFill>
                  <a:schemeClr val="tx1"/>
                </a:solidFill>
                <a:latin typeface="Arial" panose="020B0604020202020204" pitchFamily="34" charset="0"/>
                <a:cs typeface="Arial" panose="020B0604020202020204" pitchFamily="34" charset="0"/>
              </a:rPr>
              <a:t>Risk assessment needs to be kept up-to-date</a:t>
            </a:r>
          </a:p>
        </p:txBody>
      </p:sp>
      <p:sp>
        <p:nvSpPr>
          <p:cNvPr id="24" name="Text Placeholder 3">
            <a:extLst>
              <a:ext uri="{FF2B5EF4-FFF2-40B4-BE49-F238E27FC236}">
                <a16:creationId xmlns:a16="http://schemas.microsoft.com/office/drawing/2014/main" id="{6E43D444-BAF3-124C-B851-8BE78B908C19}"/>
              </a:ext>
            </a:extLst>
          </p:cNvPr>
          <p:cNvSpPr txBox="1">
            <a:spLocks/>
          </p:cNvSpPr>
          <p:nvPr/>
        </p:nvSpPr>
        <p:spPr>
          <a:xfrm>
            <a:off x="6726827" y="4894327"/>
            <a:ext cx="2397287" cy="233183"/>
          </a:xfrm>
          <a:prstGeom prst="rect">
            <a:avLst/>
          </a:prstGeom>
        </p:spPr>
        <p:txBody>
          <a:bodyPr vert="horz" lIns="0" tIns="0" rIns="0" bIns="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1800"/>
              </a:spcAft>
              <a:buClr>
                <a:srgbClr val="00B593"/>
              </a:buClr>
            </a:pPr>
            <a:r>
              <a:rPr lang="en-US" sz="1800" dirty="0">
                <a:solidFill>
                  <a:schemeClr val="tx1"/>
                </a:solidFill>
                <a:latin typeface="Arial" panose="020B0604020202020204" pitchFamily="34" charset="0"/>
                <a:cs typeface="Arial" panose="020B0604020202020204" pitchFamily="34" charset="0"/>
              </a:rPr>
              <a:t>Documentation</a:t>
            </a:r>
            <a:r>
              <a:rPr lang="en-US" sz="1800"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25" name="Rectangle 24">
            <a:extLst>
              <a:ext uri="{FF2B5EF4-FFF2-40B4-BE49-F238E27FC236}">
                <a16:creationId xmlns:a16="http://schemas.microsoft.com/office/drawing/2014/main" id="{5D3BFF95-46AD-8A43-B9D4-7991C57986B7}"/>
              </a:ext>
            </a:extLst>
          </p:cNvPr>
          <p:cNvSpPr/>
          <p:nvPr/>
        </p:nvSpPr>
        <p:spPr>
          <a:xfrm>
            <a:off x="3876051" y="4665527"/>
            <a:ext cx="2286000" cy="118872"/>
          </a:xfrm>
          <a:prstGeom prst="rect">
            <a:avLst/>
          </a:prstGeom>
          <a:solidFill>
            <a:srgbClr val="22A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6" name="Rectangle 25">
            <a:extLst>
              <a:ext uri="{FF2B5EF4-FFF2-40B4-BE49-F238E27FC236}">
                <a16:creationId xmlns:a16="http://schemas.microsoft.com/office/drawing/2014/main" id="{6F611719-44E7-2B46-B0A6-009D05221B55}"/>
              </a:ext>
            </a:extLst>
          </p:cNvPr>
          <p:cNvSpPr/>
          <p:nvPr/>
        </p:nvSpPr>
        <p:spPr>
          <a:xfrm>
            <a:off x="6726827" y="4665527"/>
            <a:ext cx="2286000" cy="118872"/>
          </a:xfrm>
          <a:prstGeom prst="rect">
            <a:avLst/>
          </a:prstGeom>
          <a:solidFill>
            <a:srgbClr val="22A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29" name="Picture 28" descr="A picture containing food, plate&#10;&#10;Description automatically generated">
            <a:extLst>
              <a:ext uri="{FF2B5EF4-FFF2-40B4-BE49-F238E27FC236}">
                <a16:creationId xmlns:a16="http://schemas.microsoft.com/office/drawing/2014/main" id="{72EAF27E-719C-1942-9AB5-D05A52C4DC6C}"/>
              </a:ext>
            </a:extLst>
          </p:cNvPr>
          <p:cNvPicPr>
            <a:picLocks noChangeAspect="1"/>
          </p:cNvPicPr>
          <p:nvPr/>
        </p:nvPicPr>
        <p:blipFill>
          <a:blip r:embed="rId3"/>
          <a:stretch>
            <a:fillRect/>
          </a:stretch>
        </p:blipFill>
        <p:spPr>
          <a:xfrm>
            <a:off x="3876051" y="1194528"/>
            <a:ext cx="969264" cy="911108"/>
          </a:xfrm>
          <a:prstGeom prst="rect">
            <a:avLst/>
          </a:prstGeom>
        </p:spPr>
      </p:pic>
      <p:pic>
        <p:nvPicPr>
          <p:cNvPr id="31" name="Picture 30" descr="A picture containing plate, drawing, light&#10;&#10;Description automatically generated">
            <a:extLst>
              <a:ext uri="{FF2B5EF4-FFF2-40B4-BE49-F238E27FC236}">
                <a16:creationId xmlns:a16="http://schemas.microsoft.com/office/drawing/2014/main" id="{6F9BF918-4E3B-E040-B956-DB7AEB59C8BC}"/>
              </a:ext>
            </a:extLst>
          </p:cNvPr>
          <p:cNvPicPr>
            <a:picLocks noChangeAspect="1"/>
          </p:cNvPicPr>
          <p:nvPr/>
        </p:nvPicPr>
        <p:blipFill>
          <a:blip r:embed="rId4"/>
          <a:stretch>
            <a:fillRect/>
          </a:stretch>
        </p:blipFill>
        <p:spPr>
          <a:xfrm>
            <a:off x="6726827" y="3793599"/>
            <a:ext cx="642496" cy="762000"/>
          </a:xfrm>
          <a:prstGeom prst="rect">
            <a:avLst/>
          </a:prstGeom>
        </p:spPr>
      </p:pic>
      <p:pic>
        <p:nvPicPr>
          <p:cNvPr id="33" name="Picture 32" descr="A close up of a sign&#10;&#10;Description automatically generated">
            <a:extLst>
              <a:ext uri="{FF2B5EF4-FFF2-40B4-BE49-F238E27FC236}">
                <a16:creationId xmlns:a16="http://schemas.microsoft.com/office/drawing/2014/main" id="{0600267B-F746-7F44-B151-6CC36E352F32}"/>
              </a:ext>
            </a:extLst>
          </p:cNvPr>
          <p:cNvPicPr>
            <a:picLocks noChangeAspect="1"/>
          </p:cNvPicPr>
          <p:nvPr/>
        </p:nvPicPr>
        <p:blipFill>
          <a:blip r:embed="rId5"/>
          <a:stretch>
            <a:fillRect/>
          </a:stretch>
        </p:blipFill>
        <p:spPr>
          <a:xfrm>
            <a:off x="3876051" y="3733800"/>
            <a:ext cx="914400" cy="910743"/>
          </a:xfrm>
          <a:prstGeom prst="rect">
            <a:avLst/>
          </a:prstGeom>
        </p:spPr>
      </p:pic>
      <p:pic>
        <p:nvPicPr>
          <p:cNvPr id="35" name="Picture 34" descr="A close up of graphics&#10;&#10;Description automatically generated">
            <a:extLst>
              <a:ext uri="{FF2B5EF4-FFF2-40B4-BE49-F238E27FC236}">
                <a16:creationId xmlns:a16="http://schemas.microsoft.com/office/drawing/2014/main" id="{483DFE8F-4AF5-A647-94F5-A5FA10EF9E00}"/>
              </a:ext>
            </a:extLst>
          </p:cNvPr>
          <p:cNvPicPr>
            <a:picLocks noChangeAspect="1"/>
          </p:cNvPicPr>
          <p:nvPr/>
        </p:nvPicPr>
        <p:blipFill>
          <a:blip r:embed="rId6"/>
          <a:stretch>
            <a:fillRect/>
          </a:stretch>
        </p:blipFill>
        <p:spPr>
          <a:xfrm>
            <a:off x="6726827" y="1190910"/>
            <a:ext cx="777240" cy="912481"/>
          </a:xfrm>
          <a:prstGeom prst="rect">
            <a:avLst/>
          </a:prstGeom>
        </p:spPr>
      </p:pic>
    </p:spTree>
    <p:extLst>
      <p:ext uri="{BB962C8B-B14F-4D97-AF65-F5344CB8AC3E}">
        <p14:creationId xmlns:p14="http://schemas.microsoft.com/office/powerpoint/2010/main" val="117047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4011FF-24B6-614C-B312-C96F5E382BAB}"/>
              </a:ext>
            </a:extLst>
          </p:cNvPr>
          <p:cNvSpPr txBox="1">
            <a:spLocks/>
          </p:cNvSpPr>
          <p:nvPr/>
        </p:nvSpPr>
        <p:spPr>
          <a:xfrm>
            <a:off x="1000973" y="398187"/>
            <a:ext cx="10757017" cy="104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solidFill>
                  <a:srgbClr val="1F364E"/>
                </a:solidFill>
                <a:latin typeface="Arial" panose="020B0604020202020204" pitchFamily="34" charset="0"/>
                <a:cs typeface="Arial" panose="020B0604020202020204" pitchFamily="34" charset="0"/>
              </a:rPr>
              <a:t>The Dos and Don’ts of Third-Party Risk Management</a:t>
            </a:r>
          </a:p>
        </p:txBody>
      </p:sp>
      <p:sp>
        <p:nvSpPr>
          <p:cNvPr id="3" name="Rectangle 2">
            <a:extLst>
              <a:ext uri="{FF2B5EF4-FFF2-40B4-BE49-F238E27FC236}">
                <a16:creationId xmlns:a16="http://schemas.microsoft.com/office/drawing/2014/main" id="{490F43CF-B40B-2544-8D7E-27EA5C56DCF6}"/>
              </a:ext>
            </a:extLst>
          </p:cNvPr>
          <p:cNvSpPr/>
          <p:nvPr/>
        </p:nvSpPr>
        <p:spPr>
          <a:xfrm>
            <a:off x="1049761" y="1441174"/>
            <a:ext cx="4653072" cy="4268058"/>
          </a:xfrm>
          <a:prstGeom prst="rect">
            <a:avLst/>
          </a:prstGeom>
          <a:noFill/>
          <a:ln w="22225">
            <a:solidFill>
              <a:srgbClr val="2CAC88"/>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4" name="Rectangle 3">
            <a:extLst>
              <a:ext uri="{FF2B5EF4-FFF2-40B4-BE49-F238E27FC236}">
                <a16:creationId xmlns:a16="http://schemas.microsoft.com/office/drawing/2014/main" id="{46199AA6-193B-1644-B822-4DFB9CBF2686}"/>
              </a:ext>
            </a:extLst>
          </p:cNvPr>
          <p:cNvSpPr/>
          <p:nvPr/>
        </p:nvSpPr>
        <p:spPr>
          <a:xfrm>
            <a:off x="6537954" y="1438446"/>
            <a:ext cx="4653072" cy="4268058"/>
          </a:xfrm>
          <a:prstGeom prst="rect">
            <a:avLst/>
          </a:prstGeom>
          <a:noFill/>
          <a:ln w="22225">
            <a:solidFill>
              <a:srgbClr val="F9533C"/>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5" name="Rectangle 4">
            <a:extLst>
              <a:ext uri="{FF2B5EF4-FFF2-40B4-BE49-F238E27FC236}">
                <a16:creationId xmlns:a16="http://schemas.microsoft.com/office/drawing/2014/main" id="{3DDEEAA0-8C1E-CF4B-9B09-6D97F9B68C53}"/>
              </a:ext>
            </a:extLst>
          </p:cNvPr>
          <p:cNvSpPr/>
          <p:nvPr/>
        </p:nvSpPr>
        <p:spPr>
          <a:xfrm>
            <a:off x="1462161" y="1796548"/>
            <a:ext cx="4100439" cy="3754874"/>
          </a:xfrm>
          <a:prstGeom prst="rect">
            <a:avLst/>
          </a:prstGeom>
        </p:spPr>
        <p:txBody>
          <a:bodyPr wrap="square">
            <a:spAutoFit/>
          </a:bodyPr>
          <a:lstStyle/>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Standardize your processes to ensure comprehensive risk identification, analysis and management</a:t>
            </a:r>
          </a:p>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Scale your risk management activities in proportion to the risk</a:t>
            </a:r>
          </a:p>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Establish schedules for risk and performance reviews</a:t>
            </a:r>
          </a:p>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Document any issues or exceptions</a:t>
            </a:r>
          </a:p>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Report on third-party risk regularly</a:t>
            </a:r>
          </a:p>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Make sure your work product matches the policy requirements</a:t>
            </a:r>
          </a:p>
          <a:p>
            <a:pPr marL="285750" indent="-285750">
              <a:spcAft>
                <a:spcPts val="600"/>
              </a:spcAft>
              <a:buClr>
                <a:srgbClr val="26C5A0"/>
              </a:buClr>
              <a:buBlip>
                <a:blip r:embed="rId3"/>
              </a:buBlip>
            </a:pPr>
            <a:r>
              <a:rPr lang="en-US" sz="1600" dirty="0">
                <a:latin typeface="Arial" panose="020B0604020202020204" pitchFamily="34" charset="0"/>
                <a:ea typeface="Tahoma" panose="020B0604030504040204" pitchFamily="34" charset="0"/>
                <a:cs typeface="Arial" panose="020B0604020202020204" pitchFamily="34" charset="0"/>
              </a:rPr>
              <a:t>Engage and educate vendor owners so they can perform their role effectively</a:t>
            </a:r>
          </a:p>
        </p:txBody>
      </p:sp>
      <p:sp>
        <p:nvSpPr>
          <p:cNvPr id="6" name="Rectangle 5">
            <a:extLst>
              <a:ext uri="{FF2B5EF4-FFF2-40B4-BE49-F238E27FC236}">
                <a16:creationId xmlns:a16="http://schemas.microsoft.com/office/drawing/2014/main" id="{E587CD82-1B8A-A74B-8B9A-DCE34B7B6DBA}"/>
              </a:ext>
            </a:extLst>
          </p:cNvPr>
          <p:cNvSpPr/>
          <p:nvPr/>
        </p:nvSpPr>
        <p:spPr>
          <a:xfrm>
            <a:off x="6781800" y="1718261"/>
            <a:ext cx="4097621" cy="3539430"/>
          </a:xfrm>
          <a:prstGeom prst="rect">
            <a:avLst/>
          </a:prstGeom>
        </p:spPr>
        <p:txBody>
          <a:bodyPr wrap="square">
            <a:spAutoFit/>
          </a:bodyPr>
          <a:lstStyle/>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Fail to review (and update if necessary) your policy, program and procedure documents</a:t>
            </a:r>
          </a:p>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Allow informal or ad-hoc TPRM practices</a:t>
            </a:r>
          </a:p>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Treat all vendors the same</a:t>
            </a:r>
          </a:p>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Collect documents without review and analysis</a:t>
            </a:r>
          </a:p>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Assume that stakeholders have the right information</a:t>
            </a:r>
          </a:p>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Accept substandard or incomplete deliverables from the vendor owners</a:t>
            </a:r>
          </a:p>
          <a:p>
            <a:pPr marL="285750" indent="-285750">
              <a:buClr>
                <a:srgbClr val="26C5A0"/>
              </a:buClr>
              <a:buBlip>
                <a:blip r:embed="rId4"/>
              </a:buBlip>
            </a:pPr>
            <a:r>
              <a:rPr lang="en-US" sz="1600" dirty="0">
                <a:latin typeface="Arial" panose="020B0604020202020204" pitchFamily="34" charset="0"/>
                <a:ea typeface="Tahoma" panose="020B0604030504040204" pitchFamily="34" charset="0"/>
                <a:cs typeface="Arial" panose="020B0604020202020204" pitchFamily="34" charset="0"/>
              </a:rPr>
              <a:t>Expose your organization to unidentified risk</a:t>
            </a:r>
          </a:p>
        </p:txBody>
      </p:sp>
      <p:pic>
        <p:nvPicPr>
          <p:cNvPr id="7" name="Picture 6" descr="A picture containing drawing, clock&#10;&#10;Description automatically generated">
            <a:extLst>
              <a:ext uri="{FF2B5EF4-FFF2-40B4-BE49-F238E27FC236}">
                <a16:creationId xmlns:a16="http://schemas.microsoft.com/office/drawing/2014/main" id="{1B371A47-A0A8-0F41-91AD-D716250DA808}"/>
              </a:ext>
            </a:extLst>
          </p:cNvPr>
          <p:cNvPicPr>
            <a:picLocks noChangeAspect="1"/>
          </p:cNvPicPr>
          <p:nvPr/>
        </p:nvPicPr>
        <p:blipFill>
          <a:blip r:embed="rId5"/>
          <a:stretch>
            <a:fillRect/>
          </a:stretch>
        </p:blipFill>
        <p:spPr>
          <a:xfrm>
            <a:off x="8719785" y="1255828"/>
            <a:ext cx="365760" cy="365236"/>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DC476499-A345-B043-AA39-E537F4869881}"/>
              </a:ext>
            </a:extLst>
          </p:cNvPr>
          <p:cNvPicPr>
            <a:picLocks noChangeAspect="1"/>
          </p:cNvPicPr>
          <p:nvPr/>
        </p:nvPicPr>
        <p:blipFill>
          <a:blip r:embed="rId6"/>
          <a:stretch>
            <a:fillRect/>
          </a:stretch>
        </p:blipFill>
        <p:spPr>
          <a:xfrm>
            <a:off x="3193416" y="1255826"/>
            <a:ext cx="365760" cy="365238"/>
          </a:xfrm>
          <a:prstGeom prst="rect">
            <a:avLst/>
          </a:prstGeom>
        </p:spPr>
      </p:pic>
    </p:spTree>
    <p:extLst>
      <p:ext uri="{BB962C8B-B14F-4D97-AF65-F5344CB8AC3E}">
        <p14:creationId xmlns:p14="http://schemas.microsoft.com/office/powerpoint/2010/main" val="226168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8703</TotalTime>
  <Words>597</Words>
  <Application>Microsoft Office PowerPoint</Application>
  <PresentationFormat>Widescreen</PresentationFormat>
  <Paragraphs>58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Kitamura</dc:creator>
  <cp:lastModifiedBy>Jessica Carbino</cp:lastModifiedBy>
  <cp:revision>207</cp:revision>
  <dcterms:created xsi:type="dcterms:W3CDTF">2020-04-15T15:42:44Z</dcterms:created>
  <dcterms:modified xsi:type="dcterms:W3CDTF">2022-04-12T17:02:05Z</dcterms:modified>
</cp:coreProperties>
</file>